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3"/>
  </p:notesMasterIdLst>
  <p:sldIdLst>
    <p:sldId id="259" r:id="rId5"/>
    <p:sldId id="295" r:id="rId6"/>
    <p:sldId id="294" r:id="rId7"/>
    <p:sldId id="263" r:id="rId8"/>
    <p:sldId id="329" r:id="rId9"/>
    <p:sldId id="332" r:id="rId10"/>
    <p:sldId id="299" r:id="rId11"/>
    <p:sldId id="261" r:id="rId12"/>
    <p:sldId id="302" r:id="rId13"/>
    <p:sldId id="328" r:id="rId14"/>
    <p:sldId id="327" r:id="rId15"/>
    <p:sldId id="344" r:id="rId16"/>
    <p:sldId id="300" r:id="rId17"/>
    <p:sldId id="338" r:id="rId18"/>
    <p:sldId id="334" r:id="rId19"/>
    <p:sldId id="322" r:id="rId20"/>
    <p:sldId id="314" r:id="rId21"/>
    <p:sldId id="281" r:id="rId22"/>
    <p:sldId id="317" r:id="rId23"/>
    <p:sldId id="312" r:id="rId24"/>
    <p:sldId id="341" r:id="rId25"/>
    <p:sldId id="343" r:id="rId26"/>
    <p:sldId id="342" r:id="rId27"/>
    <p:sldId id="324" r:id="rId28"/>
    <p:sldId id="333" r:id="rId29"/>
    <p:sldId id="287" r:id="rId30"/>
    <p:sldId id="326" r:id="rId31"/>
    <p:sldId id="345" r:id="rId32"/>
  </p:sldIdLst>
  <p:sldSz cx="9829800" cy="7543800"/>
  <p:notesSz cx="6858000" cy="9144000"/>
  <p:defaultTextStyle>
    <a:defPPr>
      <a:defRPr lang="en-US"/>
    </a:defPPr>
    <a:lvl1pPr marL="0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1pPr>
    <a:lvl2pPr marL="496323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2pPr>
    <a:lvl3pPr marL="992648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3pPr>
    <a:lvl4pPr marL="1488972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4pPr>
    <a:lvl5pPr marL="1985296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5pPr>
    <a:lvl6pPr marL="2481620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6pPr>
    <a:lvl7pPr marL="2977944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7pPr>
    <a:lvl8pPr marL="3474268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8pPr>
    <a:lvl9pPr marL="3970592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05DD80-E204-10A8-A741-DC59307EEBFB}" v="14" dt="2025-08-13T11:36:34.808"/>
    <p1510:client id="{AA59CF86-457C-44A8-B735-B064A60CBF0E}" v="11" dt="2025-08-14T11:25:34.8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2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Dillender" userId="9b9b178190e0a464" providerId="LiveId" clId="{AA59CF86-457C-44A8-B735-B064A60CBF0E}"/>
    <pc:docChg chg="undo custSel addSld delSld modSld">
      <pc:chgData name="Greg Dillender" userId="9b9b178190e0a464" providerId="LiveId" clId="{AA59CF86-457C-44A8-B735-B064A60CBF0E}" dt="2025-08-14T11:25:48.991" v="708" actId="14100"/>
      <pc:docMkLst>
        <pc:docMk/>
      </pc:docMkLst>
      <pc:sldChg chg="delSp modSp mod">
        <pc:chgData name="Greg Dillender" userId="9b9b178190e0a464" providerId="LiveId" clId="{AA59CF86-457C-44A8-B735-B064A60CBF0E}" dt="2025-08-13T13:32:13.958" v="679" actId="20577"/>
        <pc:sldMkLst>
          <pc:docMk/>
          <pc:sldMk cId="3520470117" sldId="261"/>
        </pc:sldMkLst>
        <pc:spChg chg="mod">
          <ac:chgData name="Greg Dillender" userId="9b9b178190e0a464" providerId="LiveId" clId="{AA59CF86-457C-44A8-B735-B064A60CBF0E}" dt="2025-08-13T13:32:13.958" v="679" actId="20577"/>
          <ac:spMkLst>
            <pc:docMk/>
            <pc:sldMk cId="3520470117" sldId="261"/>
            <ac:spMk id="4" creationId="{CC4D6CB4-C2A6-843B-B6CF-407E8E3EF4EA}"/>
          </ac:spMkLst>
        </pc:spChg>
        <pc:spChg chg="del">
          <ac:chgData name="Greg Dillender" userId="9b9b178190e0a464" providerId="LiveId" clId="{AA59CF86-457C-44A8-B735-B064A60CBF0E}" dt="2025-08-13T11:45:32.689" v="282" actId="478"/>
          <ac:spMkLst>
            <pc:docMk/>
            <pc:sldMk cId="3520470117" sldId="261"/>
            <ac:spMk id="6" creationId="{5CB64416-FDB9-B960-5E48-1C397CF205CD}"/>
          </ac:spMkLst>
        </pc:spChg>
      </pc:sldChg>
      <pc:sldChg chg="del">
        <pc:chgData name="Greg Dillender" userId="9b9b178190e0a464" providerId="LiveId" clId="{AA59CF86-457C-44A8-B735-B064A60CBF0E}" dt="2025-08-13T11:51:00.804" v="642" actId="47"/>
        <pc:sldMkLst>
          <pc:docMk/>
          <pc:sldMk cId="2005295885" sldId="290"/>
        </pc:sldMkLst>
      </pc:sldChg>
      <pc:sldChg chg="addSp delSp modSp mod">
        <pc:chgData name="Greg Dillender" userId="9b9b178190e0a464" providerId="LiveId" clId="{AA59CF86-457C-44A8-B735-B064A60CBF0E}" dt="2025-08-14T11:25:48.991" v="708" actId="14100"/>
        <pc:sldMkLst>
          <pc:docMk/>
          <pc:sldMk cId="3166171653" sldId="294"/>
        </pc:sldMkLst>
        <pc:spChg chg="add mod">
          <ac:chgData name="Greg Dillender" userId="9b9b178190e0a464" providerId="LiveId" clId="{AA59CF86-457C-44A8-B735-B064A60CBF0E}" dt="2025-08-14T11:23:58.051" v="692" actId="1076"/>
          <ac:spMkLst>
            <pc:docMk/>
            <pc:sldMk cId="3166171653" sldId="294"/>
            <ac:spMk id="2" creationId="{6C39F1CE-A5FF-2A50-AA8B-DACF2EACC9CD}"/>
          </ac:spMkLst>
        </pc:spChg>
        <pc:spChg chg="add mod">
          <ac:chgData name="Greg Dillender" userId="9b9b178190e0a464" providerId="LiveId" clId="{AA59CF86-457C-44A8-B735-B064A60CBF0E}" dt="2025-08-13T11:39:28.014" v="119"/>
          <ac:spMkLst>
            <pc:docMk/>
            <pc:sldMk cId="3166171653" sldId="294"/>
            <ac:spMk id="4" creationId="{98491BEC-B882-5C59-BE24-F248F974C69D}"/>
          </ac:spMkLst>
        </pc:spChg>
        <pc:spChg chg="del mod">
          <ac:chgData name="Greg Dillender" userId="9b9b178190e0a464" providerId="LiveId" clId="{AA59CF86-457C-44A8-B735-B064A60CBF0E}" dt="2025-08-13T13:30:14.653" v="644" actId="478"/>
          <ac:spMkLst>
            <pc:docMk/>
            <pc:sldMk cId="3166171653" sldId="294"/>
            <ac:spMk id="5" creationId="{8C452583-9F99-4470-9BAC-3A1A275FB0CB}"/>
          </ac:spMkLst>
        </pc:spChg>
        <pc:spChg chg="del mod">
          <ac:chgData name="Greg Dillender" userId="9b9b178190e0a464" providerId="LiveId" clId="{AA59CF86-457C-44A8-B735-B064A60CBF0E}" dt="2025-08-13T11:37:18.348" v="2" actId="478"/>
          <ac:spMkLst>
            <pc:docMk/>
            <pc:sldMk cId="3166171653" sldId="294"/>
            <ac:spMk id="7" creationId="{744FB51C-803C-4665-B154-269EB569A9CA}"/>
          </ac:spMkLst>
        </pc:spChg>
        <pc:spChg chg="add del">
          <ac:chgData name="Greg Dillender" userId="9b9b178190e0a464" providerId="LiveId" clId="{AA59CF86-457C-44A8-B735-B064A60CBF0E}" dt="2025-08-13T11:39:26.375" v="116" actId="22"/>
          <ac:spMkLst>
            <pc:docMk/>
            <pc:sldMk cId="3166171653" sldId="294"/>
            <ac:spMk id="8" creationId="{40AD1487-3EB8-1D69-D4B1-3E575C8440B4}"/>
          </ac:spMkLst>
        </pc:spChg>
        <pc:spChg chg="add mod">
          <ac:chgData name="Greg Dillender" userId="9b9b178190e0a464" providerId="LiveId" clId="{AA59CF86-457C-44A8-B735-B064A60CBF0E}" dt="2025-08-13T11:41:39.783" v="189" actId="20577"/>
          <ac:spMkLst>
            <pc:docMk/>
            <pc:sldMk cId="3166171653" sldId="294"/>
            <ac:spMk id="9" creationId="{E150973D-509A-9C7C-2D92-90FF21E443EB}"/>
          </ac:spMkLst>
        </pc:spChg>
        <pc:picChg chg="mod">
          <ac:chgData name="Greg Dillender" userId="9b9b178190e0a464" providerId="LiveId" clId="{AA59CF86-457C-44A8-B735-B064A60CBF0E}" dt="2025-08-14T11:23:58.051" v="692" actId="1076"/>
          <ac:picMkLst>
            <pc:docMk/>
            <pc:sldMk cId="3166171653" sldId="294"/>
            <ac:picMk id="3" creationId="{FBDC169A-1621-4F0B-8E6C-4AC50DBC116C}"/>
          </ac:picMkLst>
        </pc:picChg>
        <pc:picChg chg="add mod">
          <ac:chgData name="Greg Dillender" userId="9b9b178190e0a464" providerId="LiveId" clId="{AA59CF86-457C-44A8-B735-B064A60CBF0E}" dt="2025-08-14T11:25:48.991" v="708" actId="14100"/>
          <ac:picMkLst>
            <pc:docMk/>
            <pc:sldMk cId="3166171653" sldId="294"/>
            <ac:picMk id="5" creationId="{26C437A4-B0FA-C1E9-6800-8A245A1ED182}"/>
          </ac:picMkLst>
        </pc:picChg>
      </pc:sldChg>
      <pc:sldChg chg="modSp mod">
        <pc:chgData name="Greg Dillender" userId="9b9b178190e0a464" providerId="LiveId" clId="{AA59CF86-457C-44A8-B735-B064A60CBF0E}" dt="2025-08-13T13:31:30.208" v="672" actId="20577"/>
        <pc:sldMkLst>
          <pc:docMk/>
          <pc:sldMk cId="2566916057" sldId="299"/>
        </pc:sldMkLst>
        <pc:spChg chg="mod">
          <ac:chgData name="Greg Dillender" userId="9b9b178190e0a464" providerId="LiveId" clId="{AA59CF86-457C-44A8-B735-B064A60CBF0E}" dt="2025-08-13T13:31:30.208" v="672" actId="20577"/>
          <ac:spMkLst>
            <pc:docMk/>
            <pc:sldMk cId="2566916057" sldId="299"/>
            <ac:spMk id="2" creationId="{1FD567E5-49D2-3343-BBE1-481797B4D2B0}"/>
          </ac:spMkLst>
        </pc:spChg>
      </pc:sldChg>
      <pc:sldChg chg="modSp del mod">
        <pc:chgData name="Greg Dillender" userId="9b9b178190e0a464" providerId="LiveId" clId="{AA59CF86-457C-44A8-B735-B064A60CBF0E}" dt="2025-08-13T13:33:01.744" v="680" actId="47"/>
        <pc:sldMkLst>
          <pc:docMk/>
          <pc:sldMk cId="992644557" sldId="301"/>
        </pc:sldMkLst>
        <pc:spChg chg="mod">
          <ac:chgData name="Greg Dillender" userId="9b9b178190e0a464" providerId="LiveId" clId="{AA59CF86-457C-44A8-B735-B064A60CBF0E}" dt="2025-08-13T11:46:47.568" v="322" actId="20577"/>
          <ac:spMkLst>
            <pc:docMk/>
            <pc:sldMk cId="992644557" sldId="301"/>
            <ac:spMk id="3" creationId="{D9BFB4A6-D058-A143-B7F5-4D32D4AF1394}"/>
          </ac:spMkLst>
        </pc:spChg>
      </pc:sldChg>
      <pc:sldChg chg="modSp mod">
        <pc:chgData name="Greg Dillender" userId="9b9b178190e0a464" providerId="LiveId" clId="{AA59CF86-457C-44A8-B735-B064A60CBF0E}" dt="2025-08-13T11:46:09.015" v="295" actId="20577"/>
        <pc:sldMkLst>
          <pc:docMk/>
          <pc:sldMk cId="420121803" sldId="302"/>
        </pc:sldMkLst>
        <pc:spChg chg="mod">
          <ac:chgData name="Greg Dillender" userId="9b9b178190e0a464" providerId="LiveId" clId="{AA59CF86-457C-44A8-B735-B064A60CBF0E}" dt="2025-08-13T11:46:09.015" v="295" actId="20577"/>
          <ac:spMkLst>
            <pc:docMk/>
            <pc:sldMk cId="420121803" sldId="302"/>
            <ac:spMk id="2" creationId="{1FD567E5-49D2-3343-BBE1-481797B4D2B0}"/>
          </ac:spMkLst>
        </pc:spChg>
      </pc:sldChg>
      <pc:sldChg chg="modSp del mod">
        <pc:chgData name="Greg Dillender" userId="9b9b178190e0a464" providerId="LiveId" clId="{AA59CF86-457C-44A8-B735-B064A60CBF0E}" dt="2025-08-13T13:34:13.063" v="681" actId="47"/>
        <pc:sldMkLst>
          <pc:docMk/>
          <pc:sldMk cId="1024063460" sldId="310"/>
        </pc:sldMkLst>
        <pc:picChg chg="mod modCrop">
          <ac:chgData name="Greg Dillender" userId="9b9b178190e0a464" providerId="LiveId" clId="{AA59CF86-457C-44A8-B735-B064A60CBF0E}" dt="2025-08-13T11:42:17.765" v="193" actId="1076"/>
          <ac:picMkLst>
            <pc:docMk/>
            <pc:sldMk cId="1024063460" sldId="310"/>
            <ac:picMk id="5" creationId="{8508787D-5075-9C47-287A-22F68FC11B48}"/>
          </ac:picMkLst>
        </pc:picChg>
      </pc:sldChg>
      <pc:sldChg chg="del">
        <pc:chgData name="Greg Dillender" userId="9b9b178190e0a464" providerId="LiveId" clId="{AA59CF86-457C-44A8-B735-B064A60CBF0E}" dt="2025-08-13T11:41:48.003" v="190" actId="47"/>
        <pc:sldMkLst>
          <pc:docMk/>
          <pc:sldMk cId="870119748" sldId="320"/>
        </pc:sldMkLst>
      </pc:sldChg>
      <pc:sldChg chg="modSp mod">
        <pc:chgData name="Greg Dillender" userId="9b9b178190e0a464" providerId="LiveId" clId="{AA59CF86-457C-44A8-B735-B064A60CBF0E}" dt="2025-08-13T11:50:52.270" v="641" actId="20577"/>
        <pc:sldMkLst>
          <pc:docMk/>
          <pc:sldMk cId="4196371385" sldId="324"/>
        </pc:sldMkLst>
        <pc:spChg chg="mod">
          <ac:chgData name="Greg Dillender" userId="9b9b178190e0a464" providerId="LiveId" clId="{AA59CF86-457C-44A8-B735-B064A60CBF0E}" dt="2025-08-13T11:48:01.603" v="324" actId="6549"/>
          <ac:spMkLst>
            <pc:docMk/>
            <pc:sldMk cId="4196371385" sldId="324"/>
            <ac:spMk id="2" creationId="{BAAE0CAF-F819-42E3-92DB-D1B83324E63A}"/>
          </ac:spMkLst>
        </pc:spChg>
        <pc:spChg chg="mod">
          <ac:chgData name="Greg Dillender" userId="9b9b178190e0a464" providerId="LiveId" clId="{AA59CF86-457C-44A8-B735-B064A60CBF0E}" dt="2025-08-13T11:50:52.270" v="641" actId="20577"/>
          <ac:spMkLst>
            <pc:docMk/>
            <pc:sldMk cId="4196371385" sldId="324"/>
            <ac:spMk id="5" creationId="{79E001CF-D90E-8C97-5D94-607619C82AD4}"/>
          </ac:spMkLst>
        </pc:spChg>
      </pc:sldChg>
      <pc:sldChg chg="modSp mod">
        <pc:chgData name="Greg Dillender" userId="9b9b178190e0a464" providerId="LiveId" clId="{AA59CF86-457C-44A8-B735-B064A60CBF0E}" dt="2025-08-13T13:35:15.410" v="687" actId="20577"/>
        <pc:sldMkLst>
          <pc:docMk/>
          <pc:sldMk cId="1128190265" sldId="329"/>
        </pc:sldMkLst>
        <pc:spChg chg="mod">
          <ac:chgData name="Greg Dillender" userId="9b9b178190e0a464" providerId="LiveId" clId="{AA59CF86-457C-44A8-B735-B064A60CBF0E}" dt="2025-08-13T13:35:15.410" v="687" actId="20577"/>
          <ac:spMkLst>
            <pc:docMk/>
            <pc:sldMk cId="1128190265" sldId="329"/>
            <ac:spMk id="3" creationId="{ADAD1F7E-8159-8F43-8412-818A199AAA67}"/>
          </ac:spMkLst>
        </pc:spChg>
      </pc:sldChg>
      <pc:sldChg chg="del">
        <pc:chgData name="Greg Dillender" userId="9b9b178190e0a464" providerId="LiveId" clId="{AA59CF86-457C-44A8-B735-B064A60CBF0E}" dt="2025-08-13T11:45:51.460" v="283" actId="47"/>
        <pc:sldMkLst>
          <pc:docMk/>
          <pc:sldMk cId="2986647094" sldId="331"/>
        </pc:sldMkLst>
      </pc:sldChg>
      <pc:sldChg chg="modSp mod">
        <pc:chgData name="Greg Dillender" userId="9b9b178190e0a464" providerId="LiveId" clId="{AA59CF86-457C-44A8-B735-B064A60CBF0E}" dt="2025-08-13T11:45:04.480" v="281" actId="6549"/>
        <pc:sldMkLst>
          <pc:docMk/>
          <pc:sldMk cId="2760135907" sldId="332"/>
        </pc:sldMkLst>
        <pc:spChg chg="mod">
          <ac:chgData name="Greg Dillender" userId="9b9b178190e0a464" providerId="LiveId" clId="{AA59CF86-457C-44A8-B735-B064A60CBF0E}" dt="2025-08-13T11:45:04.480" v="281" actId="6549"/>
          <ac:spMkLst>
            <pc:docMk/>
            <pc:sldMk cId="2760135907" sldId="332"/>
            <ac:spMk id="2" creationId="{1FD567E5-49D2-3343-BBE1-481797B4D2B0}"/>
          </ac:spMkLst>
        </pc:spChg>
      </pc:sldChg>
      <pc:sldChg chg="del">
        <pc:chgData name="Greg Dillender" userId="9b9b178190e0a464" providerId="LiveId" clId="{AA59CF86-457C-44A8-B735-B064A60CBF0E}" dt="2025-08-13T11:47:08.755" v="323" actId="47"/>
        <pc:sldMkLst>
          <pc:docMk/>
          <pc:sldMk cId="540951385" sldId="339"/>
        </pc:sldMkLst>
      </pc:sldChg>
      <pc:sldChg chg="addSp delSp modSp new mod">
        <pc:chgData name="Greg Dillender" userId="9b9b178190e0a464" providerId="LiveId" clId="{AA59CF86-457C-44A8-B735-B064A60CBF0E}" dt="2025-08-14T11:25:25.644" v="702" actId="21"/>
        <pc:sldMkLst>
          <pc:docMk/>
          <pc:sldMk cId="3061976986" sldId="345"/>
        </pc:sldMkLst>
        <pc:picChg chg="add del mod modCrop">
          <ac:chgData name="Greg Dillender" userId="9b9b178190e0a464" providerId="LiveId" clId="{AA59CF86-457C-44A8-B735-B064A60CBF0E}" dt="2025-08-14T11:25:25.644" v="702" actId="21"/>
          <ac:picMkLst>
            <pc:docMk/>
            <pc:sldMk cId="3061976986" sldId="345"/>
            <ac:picMk id="2" creationId="{80F3EF78-509B-02C8-8767-9EF7BBEFB05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B8E93-FD9F-414D-AC35-63569CA9E54D}" type="datetimeFigureOut">
              <a:rPr lang="en-US"/>
              <a:t>8/14/2025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43000"/>
            <a:ext cx="4022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02DC-5C90-4C6B-8CF6-F5CF3294C3D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59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235" y="1234601"/>
            <a:ext cx="8355330" cy="2626360"/>
          </a:xfrm>
        </p:spPr>
        <p:txBody>
          <a:bodyPr anchor="b"/>
          <a:lstStyle>
            <a:lvl1pPr algn="ctr">
              <a:defRPr sz="30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8725" y="3962243"/>
            <a:ext cx="7372350" cy="1821338"/>
          </a:xfrm>
        </p:spPr>
        <p:txBody>
          <a:bodyPr/>
          <a:lstStyle>
            <a:lvl1pPr marL="0" indent="0" algn="ctr">
              <a:buNone/>
              <a:defRPr sz="1219"/>
            </a:lvl1pPr>
            <a:lvl2pPr marL="232196" indent="0" algn="ctr">
              <a:buNone/>
              <a:defRPr sz="1016"/>
            </a:lvl2pPr>
            <a:lvl3pPr marL="464392" indent="0" algn="ctr">
              <a:buNone/>
              <a:defRPr sz="914"/>
            </a:lvl3pPr>
            <a:lvl4pPr marL="696588" indent="0" algn="ctr">
              <a:buNone/>
              <a:defRPr sz="813"/>
            </a:lvl4pPr>
            <a:lvl5pPr marL="928784" indent="0" algn="ctr">
              <a:buNone/>
              <a:defRPr sz="813"/>
            </a:lvl5pPr>
            <a:lvl6pPr marL="1160980" indent="0" algn="ctr">
              <a:buNone/>
              <a:defRPr sz="813"/>
            </a:lvl6pPr>
            <a:lvl7pPr marL="1393176" indent="0" algn="ctr">
              <a:buNone/>
              <a:defRPr sz="813"/>
            </a:lvl7pPr>
            <a:lvl8pPr marL="1625372" indent="0" algn="ctr">
              <a:buNone/>
              <a:defRPr sz="813"/>
            </a:lvl8pPr>
            <a:lvl9pPr marL="1857568" indent="0" algn="ctr">
              <a:buNone/>
              <a:defRPr sz="81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4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84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4453" y="401639"/>
            <a:ext cx="2119551" cy="63930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5801" y="401639"/>
            <a:ext cx="6235779" cy="63930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03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682" y="1880715"/>
            <a:ext cx="8478203" cy="3138011"/>
          </a:xfrm>
        </p:spPr>
        <p:txBody>
          <a:bodyPr anchor="b"/>
          <a:lstStyle>
            <a:lvl1pPr>
              <a:defRPr sz="30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682" y="5048411"/>
            <a:ext cx="8478203" cy="1650206"/>
          </a:xfrm>
        </p:spPr>
        <p:txBody>
          <a:bodyPr/>
          <a:lstStyle>
            <a:lvl1pPr marL="0" indent="0">
              <a:buNone/>
              <a:defRPr sz="1219">
                <a:solidFill>
                  <a:schemeClr val="tx1"/>
                </a:solidFill>
              </a:defRPr>
            </a:lvl1pPr>
            <a:lvl2pPr marL="232196" indent="0">
              <a:buNone/>
              <a:defRPr sz="1016">
                <a:solidFill>
                  <a:schemeClr val="tx1">
                    <a:tint val="75000"/>
                  </a:schemeClr>
                </a:solidFill>
              </a:defRPr>
            </a:lvl2pPr>
            <a:lvl3pPr marL="464392" indent="0">
              <a:buNone/>
              <a:defRPr sz="914">
                <a:solidFill>
                  <a:schemeClr val="tx1">
                    <a:tint val="75000"/>
                  </a:schemeClr>
                </a:solidFill>
              </a:defRPr>
            </a:lvl3pPr>
            <a:lvl4pPr marL="696588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4pPr>
            <a:lvl5pPr marL="928784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5pPr>
            <a:lvl6pPr marL="1160980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6pPr>
            <a:lvl7pPr marL="1393176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7pPr>
            <a:lvl8pPr marL="1625372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8pPr>
            <a:lvl9pPr marL="1857568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2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800" y="2008187"/>
            <a:ext cx="4177665" cy="4786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6337" y="2008187"/>
            <a:ext cx="4177665" cy="4786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82" y="401641"/>
            <a:ext cx="8478203" cy="14581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083" y="1849281"/>
            <a:ext cx="4158466" cy="906303"/>
          </a:xfrm>
        </p:spPr>
        <p:txBody>
          <a:bodyPr anchor="b"/>
          <a:lstStyle>
            <a:lvl1pPr marL="0" indent="0">
              <a:buNone/>
              <a:defRPr sz="1219" b="1"/>
            </a:lvl1pPr>
            <a:lvl2pPr marL="232196" indent="0">
              <a:buNone/>
              <a:defRPr sz="1016" b="1"/>
            </a:lvl2pPr>
            <a:lvl3pPr marL="464392" indent="0">
              <a:buNone/>
              <a:defRPr sz="914" b="1"/>
            </a:lvl3pPr>
            <a:lvl4pPr marL="696588" indent="0">
              <a:buNone/>
              <a:defRPr sz="813" b="1"/>
            </a:lvl4pPr>
            <a:lvl5pPr marL="928784" indent="0">
              <a:buNone/>
              <a:defRPr sz="813" b="1"/>
            </a:lvl5pPr>
            <a:lvl6pPr marL="1160980" indent="0">
              <a:buNone/>
              <a:defRPr sz="813" b="1"/>
            </a:lvl6pPr>
            <a:lvl7pPr marL="1393176" indent="0">
              <a:buNone/>
              <a:defRPr sz="813" b="1"/>
            </a:lvl7pPr>
            <a:lvl8pPr marL="1625372" indent="0">
              <a:buNone/>
              <a:defRPr sz="813" b="1"/>
            </a:lvl8pPr>
            <a:lvl9pPr marL="1857568" indent="0">
              <a:buNone/>
              <a:defRPr sz="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083" y="2755582"/>
            <a:ext cx="4158466" cy="40530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6340" y="1849281"/>
            <a:ext cx="4178945" cy="906303"/>
          </a:xfrm>
        </p:spPr>
        <p:txBody>
          <a:bodyPr anchor="b"/>
          <a:lstStyle>
            <a:lvl1pPr marL="0" indent="0">
              <a:buNone/>
              <a:defRPr sz="1219" b="1"/>
            </a:lvl1pPr>
            <a:lvl2pPr marL="232196" indent="0">
              <a:buNone/>
              <a:defRPr sz="1016" b="1"/>
            </a:lvl2pPr>
            <a:lvl3pPr marL="464392" indent="0">
              <a:buNone/>
              <a:defRPr sz="914" b="1"/>
            </a:lvl3pPr>
            <a:lvl4pPr marL="696588" indent="0">
              <a:buNone/>
              <a:defRPr sz="813" b="1"/>
            </a:lvl4pPr>
            <a:lvl5pPr marL="928784" indent="0">
              <a:buNone/>
              <a:defRPr sz="813" b="1"/>
            </a:lvl5pPr>
            <a:lvl6pPr marL="1160980" indent="0">
              <a:buNone/>
              <a:defRPr sz="813" b="1"/>
            </a:lvl6pPr>
            <a:lvl7pPr marL="1393176" indent="0">
              <a:buNone/>
              <a:defRPr sz="813" b="1"/>
            </a:lvl7pPr>
            <a:lvl8pPr marL="1625372" indent="0">
              <a:buNone/>
              <a:defRPr sz="813" b="1"/>
            </a:lvl8pPr>
            <a:lvl9pPr marL="1857568" indent="0">
              <a:buNone/>
              <a:defRPr sz="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6340" y="2755582"/>
            <a:ext cx="4178945" cy="40530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1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3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2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502920"/>
            <a:ext cx="3170367" cy="1760220"/>
          </a:xfrm>
        </p:spPr>
        <p:txBody>
          <a:bodyPr anchor="b"/>
          <a:lstStyle>
            <a:lvl1pPr>
              <a:defRPr sz="1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48" y="1086170"/>
            <a:ext cx="4976337" cy="5360988"/>
          </a:xfrm>
        </p:spPr>
        <p:txBody>
          <a:bodyPr/>
          <a:lstStyle>
            <a:lvl1pPr>
              <a:defRPr sz="1625"/>
            </a:lvl1pPr>
            <a:lvl2pPr>
              <a:defRPr sz="1422"/>
            </a:lvl2pPr>
            <a:lvl3pPr>
              <a:defRPr sz="1219"/>
            </a:lvl3pPr>
            <a:lvl4pPr>
              <a:defRPr sz="1016"/>
            </a:lvl4pPr>
            <a:lvl5pPr>
              <a:defRPr sz="1016"/>
            </a:lvl5pPr>
            <a:lvl6pPr>
              <a:defRPr sz="1016"/>
            </a:lvl6pPr>
            <a:lvl7pPr>
              <a:defRPr sz="1016"/>
            </a:lvl7pPr>
            <a:lvl8pPr>
              <a:defRPr sz="1016"/>
            </a:lvl8pPr>
            <a:lvl9pPr>
              <a:defRPr sz="10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263141"/>
            <a:ext cx="3170367" cy="4192747"/>
          </a:xfrm>
        </p:spPr>
        <p:txBody>
          <a:bodyPr/>
          <a:lstStyle>
            <a:lvl1pPr marL="0" indent="0">
              <a:buNone/>
              <a:defRPr sz="813"/>
            </a:lvl1pPr>
            <a:lvl2pPr marL="232196" indent="0">
              <a:buNone/>
              <a:defRPr sz="711"/>
            </a:lvl2pPr>
            <a:lvl3pPr marL="464392" indent="0">
              <a:buNone/>
              <a:defRPr sz="609"/>
            </a:lvl3pPr>
            <a:lvl4pPr marL="696588" indent="0">
              <a:buNone/>
              <a:defRPr sz="508"/>
            </a:lvl4pPr>
            <a:lvl5pPr marL="928784" indent="0">
              <a:buNone/>
              <a:defRPr sz="508"/>
            </a:lvl5pPr>
            <a:lvl6pPr marL="1160980" indent="0">
              <a:buNone/>
              <a:defRPr sz="508"/>
            </a:lvl6pPr>
            <a:lvl7pPr marL="1393176" indent="0">
              <a:buNone/>
              <a:defRPr sz="508"/>
            </a:lvl7pPr>
            <a:lvl8pPr marL="1625372" indent="0">
              <a:buNone/>
              <a:defRPr sz="508"/>
            </a:lvl8pPr>
            <a:lvl9pPr marL="1857568" indent="0">
              <a:buNone/>
              <a:defRPr sz="5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58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502920"/>
            <a:ext cx="3170367" cy="1760220"/>
          </a:xfrm>
        </p:spPr>
        <p:txBody>
          <a:bodyPr anchor="b"/>
          <a:lstStyle>
            <a:lvl1pPr>
              <a:defRPr sz="1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78948" y="1086170"/>
            <a:ext cx="4976337" cy="5360988"/>
          </a:xfrm>
        </p:spPr>
        <p:txBody>
          <a:bodyPr anchor="t"/>
          <a:lstStyle>
            <a:lvl1pPr marL="0" indent="0">
              <a:buNone/>
              <a:defRPr sz="1625"/>
            </a:lvl1pPr>
            <a:lvl2pPr marL="232196" indent="0">
              <a:buNone/>
              <a:defRPr sz="1422"/>
            </a:lvl2pPr>
            <a:lvl3pPr marL="464392" indent="0">
              <a:buNone/>
              <a:defRPr sz="1219"/>
            </a:lvl3pPr>
            <a:lvl4pPr marL="696588" indent="0">
              <a:buNone/>
              <a:defRPr sz="1016"/>
            </a:lvl4pPr>
            <a:lvl5pPr marL="928784" indent="0">
              <a:buNone/>
              <a:defRPr sz="1016"/>
            </a:lvl5pPr>
            <a:lvl6pPr marL="1160980" indent="0">
              <a:buNone/>
              <a:defRPr sz="1016"/>
            </a:lvl6pPr>
            <a:lvl7pPr marL="1393176" indent="0">
              <a:buNone/>
              <a:defRPr sz="1016"/>
            </a:lvl7pPr>
            <a:lvl8pPr marL="1625372" indent="0">
              <a:buNone/>
              <a:defRPr sz="1016"/>
            </a:lvl8pPr>
            <a:lvl9pPr marL="1857568" indent="0">
              <a:buNone/>
              <a:defRPr sz="101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263141"/>
            <a:ext cx="3170367" cy="4192747"/>
          </a:xfrm>
        </p:spPr>
        <p:txBody>
          <a:bodyPr/>
          <a:lstStyle>
            <a:lvl1pPr marL="0" indent="0">
              <a:buNone/>
              <a:defRPr sz="813"/>
            </a:lvl1pPr>
            <a:lvl2pPr marL="232196" indent="0">
              <a:buNone/>
              <a:defRPr sz="711"/>
            </a:lvl2pPr>
            <a:lvl3pPr marL="464392" indent="0">
              <a:buNone/>
              <a:defRPr sz="609"/>
            </a:lvl3pPr>
            <a:lvl4pPr marL="696588" indent="0">
              <a:buNone/>
              <a:defRPr sz="508"/>
            </a:lvl4pPr>
            <a:lvl5pPr marL="928784" indent="0">
              <a:buNone/>
              <a:defRPr sz="508"/>
            </a:lvl5pPr>
            <a:lvl6pPr marL="1160980" indent="0">
              <a:buNone/>
              <a:defRPr sz="508"/>
            </a:lvl6pPr>
            <a:lvl7pPr marL="1393176" indent="0">
              <a:buNone/>
              <a:defRPr sz="508"/>
            </a:lvl7pPr>
            <a:lvl8pPr marL="1625372" indent="0">
              <a:buNone/>
              <a:defRPr sz="508"/>
            </a:lvl8pPr>
            <a:lvl9pPr marL="1857568" indent="0">
              <a:buNone/>
              <a:defRPr sz="5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9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5801" y="401641"/>
            <a:ext cx="8478203" cy="145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01" y="2008187"/>
            <a:ext cx="8478203" cy="4786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5800" y="6991988"/>
            <a:ext cx="2211705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0708D-3319-48DB-954E-F3E7E1172CC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6125" y="6991988"/>
            <a:ext cx="3317558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2297" y="6991988"/>
            <a:ext cx="2211705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1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64392" rtl="0" eaLnBrk="1" latinLnBrk="0" hangingPunct="1">
        <a:lnSpc>
          <a:spcPct val="90000"/>
        </a:lnSpc>
        <a:spcBef>
          <a:spcPct val="0"/>
        </a:spcBef>
        <a:buNone/>
        <a:defRPr sz="22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6098" indent="-116098" algn="l" defTabSz="464392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1pPr>
      <a:lvl2pPr marL="348294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2pPr>
      <a:lvl3pPr marL="580490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1016" kern="1200">
          <a:solidFill>
            <a:schemeClr val="tx1"/>
          </a:solidFill>
          <a:latin typeface="+mn-lt"/>
          <a:ea typeface="+mn-ea"/>
          <a:cs typeface="+mn-cs"/>
        </a:defRPr>
      </a:lvl3pPr>
      <a:lvl4pPr marL="812686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4pPr>
      <a:lvl5pPr marL="1044882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5pPr>
      <a:lvl6pPr marL="1277078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6pPr>
      <a:lvl7pPr marL="1509274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7pPr>
      <a:lvl8pPr marL="1741470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8pPr>
      <a:lvl9pPr marL="1973666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1pPr>
      <a:lvl2pPr marL="232196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2pPr>
      <a:lvl3pPr marL="464392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3pPr>
      <a:lvl4pPr marL="696588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4pPr>
      <a:lvl5pPr marL="928784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5pPr>
      <a:lvl6pPr marL="1160980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6pPr>
      <a:lvl7pPr marL="1393176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7pPr>
      <a:lvl8pPr marL="1625372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8pPr>
      <a:lvl9pPr marL="1857568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129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AD1F7E-8159-8F43-8412-818A199AAA67}"/>
              </a:ext>
            </a:extLst>
          </p:cNvPr>
          <p:cNvSpPr txBox="1"/>
          <p:nvPr/>
        </p:nvSpPr>
        <p:spPr>
          <a:xfrm>
            <a:off x="2721428" y="2449286"/>
            <a:ext cx="5682833" cy="4140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KG True Colors"/>
              </a:rPr>
              <a:t>Weekly Conduct </a:t>
            </a:r>
            <a:endParaRPr lang="en-US" sz="3200" u="sng">
              <a:solidFill>
                <a:schemeClr val="bg1"/>
              </a:solidFill>
              <a:latin typeface="KG True Colors" panose="02000506000000020003" pitchFamily="2" charset="77"/>
            </a:endParaRPr>
          </a:p>
          <a:p>
            <a:pPr algn="ctr"/>
            <a:r>
              <a:rPr lang="en-US" sz="3200">
                <a:solidFill>
                  <a:schemeClr val="bg1"/>
                </a:solidFill>
                <a:latin typeface="KG True Colors"/>
              </a:rPr>
              <a:t>E = 0 checks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KG True Colors"/>
              </a:rPr>
              <a:t>G =1-2 checks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KG True Colors"/>
              </a:rPr>
              <a:t>S= 3-6 checks </a:t>
            </a:r>
          </a:p>
          <a:p>
            <a:pPr algn="ctr"/>
            <a:r>
              <a:rPr lang="en-US" sz="3200" b="1">
                <a:solidFill>
                  <a:srgbClr val="FFFF00"/>
                </a:solidFill>
                <a:latin typeface="KG True Colors"/>
              </a:rPr>
              <a:t>N =7-8 checks (or serious issue)</a:t>
            </a:r>
          </a:p>
          <a:p>
            <a:pPr algn="ctr"/>
            <a:r>
              <a:rPr lang="en-US" sz="3200" b="1">
                <a:solidFill>
                  <a:srgbClr val="FFFF00"/>
                </a:solidFill>
                <a:latin typeface="KG True Colors"/>
              </a:rPr>
              <a:t>U= 9+ checks </a:t>
            </a:r>
            <a:r>
              <a:rPr lang="en-US" sz="3200" b="1">
                <a:solidFill>
                  <a:srgbClr val="FFFF00"/>
                </a:solidFill>
                <a:ea typeface="+mn-lt"/>
                <a:cs typeface="+mn-lt"/>
              </a:rPr>
              <a:t>(or serious issue)</a:t>
            </a:r>
          </a:p>
          <a:p>
            <a:pPr algn="ctr"/>
            <a:endParaRPr lang="en-US" sz="3200">
              <a:solidFill>
                <a:schemeClr val="bg1"/>
              </a:solidFill>
              <a:latin typeface="KG True Colors"/>
            </a:endParaRPr>
          </a:p>
          <a:p>
            <a:pPr algn="ctr"/>
            <a:endParaRPr lang="en-US">
              <a:solidFill>
                <a:srgbClr val="FFFFFF"/>
              </a:solidFill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9777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0615B-AD65-446A-BEAA-AAD2B800BED0}"/>
              </a:ext>
            </a:extLst>
          </p:cNvPr>
          <p:cNvSpPr txBox="1"/>
          <p:nvPr/>
        </p:nvSpPr>
        <p:spPr>
          <a:xfrm>
            <a:off x="1860931" y="1053560"/>
            <a:ext cx="6139543" cy="830997"/>
          </a:xfrm>
          <a:custGeom>
            <a:avLst/>
            <a:gdLst>
              <a:gd name="connsiteX0" fmla="*/ 0 w 6139543"/>
              <a:gd name="connsiteY0" fmla="*/ 0 h 830997"/>
              <a:gd name="connsiteX1" fmla="*/ 6139543 w 6139543"/>
              <a:gd name="connsiteY1" fmla="*/ 0 h 830997"/>
              <a:gd name="connsiteX2" fmla="*/ 6139543 w 6139543"/>
              <a:gd name="connsiteY2" fmla="*/ 830997 h 830997"/>
              <a:gd name="connsiteX3" fmla="*/ 0 w 6139543"/>
              <a:gd name="connsiteY3" fmla="*/ 830997 h 830997"/>
              <a:gd name="connsiteX4" fmla="*/ 0 w 6139543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543" h="830997" extrusionOk="0">
                <a:moveTo>
                  <a:pt x="0" y="0"/>
                </a:moveTo>
                <a:cubicBezTo>
                  <a:pt x="2574393" y="118645"/>
                  <a:pt x="3536402" y="116012"/>
                  <a:pt x="6139543" y="0"/>
                </a:cubicBezTo>
                <a:cubicBezTo>
                  <a:pt x="6141669" y="113011"/>
                  <a:pt x="6179033" y="601367"/>
                  <a:pt x="6139543" y="830997"/>
                </a:cubicBezTo>
                <a:cubicBezTo>
                  <a:pt x="3352310" y="965597"/>
                  <a:pt x="2050103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noFill/>
          <a:ln w="444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KG True Colors" panose="02000506000000020003" pitchFamily="2" charset="77"/>
              </a:rPr>
              <a:t>“Wednesday Folders”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D567E5-49D2-3343-BBE1-481797B4D2B0}"/>
              </a:ext>
            </a:extLst>
          </p:cNvPr>
          <p:cNvSpPr txBox="1"/>
          <p:nvPr/>
        </p:nvSpPr>
        <p:spPr>
          <a:xfrm>
            <a:off x="2876705" y="1883212"/>
            <a:ext cx="479480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Comic Sans MS"/>
              </a:rPr>
              <a:t>Conduct /Behavior </a:t>
            </a:r>
          </a:p>
          <a:p>
            <a:endParaRPr lang="en-US" sz="3600">
              <a:solidFill>
                <a:schemeClr val="bg1"/>
              </a:solidFill>
              <a:latin typeface="Comic Sans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2BEF5-4897-30AA-F78C-4AF6A528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018" y="2483541"/>
            <a:ext cx="3915230" cy="4942524"/>
          </a:xfrm>
          <a:prstGeom prst="rect">
            <a:avLst/>
          </a:prstGeom>
        </p:spPr>
      </p:pic>
      <p:pic>
        <p:nvPicPr>
          <p:cNvPr id="6" name="Picture 5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E549E4B5-BAD1-0D04-86F4-DA5AAE3C5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710" y="3374613"/>
            <a:ext cx="1837076" cy="1215445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FE8FE16-ABE6-E385-678A-39EB655AD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61" y="3375083"/>
            <a:ext cx="1945446" cy="14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33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5007DC-7F0B-D6A9-FEE8-0E21CDDB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11FAF-709C-1751-07D1-65E8DFD706CC}"/>
              </a:ext>
            </a:extLst>
          </p:cNvPr>
          <p:cNvSpPr txBox="1"/>
          <p:nvPr/>
        </p:nvSpPr>
        <p:spPr>
          <a:xfrm>
            <a:off x="1236729" y="1159007"/>
            <a:ext cx="717931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/>
              </a:rPr>
              <a:t>All parents need to acknowledge that they have reviewed the Richland Student Handbook</a:t>
            </a:r>
          </a:p>
          <a:p>
            <a:endParaRPr lang="en-US" sz="3600">
              <a:solidFill>
                <a:schemeClr val="bg1"/>
              </a:solidFill>
              <a:latin typeface="Comic Sans MS"/>
            </a:endParaRPr>
          </a:p>
        </p:txBody>
      </p:sp>
      <p:pic>
        <p:nvPicPr>
          <p:cNvPr id="8" name="Picture 7" descr="A qr code on a red background&#10;&#10;AI-generated content may be incorrect.">
            <a:extLst>
              <a:ext uri="{FF2B5EF4-FFF2-40B4-BE49-F238E27FC236}">
                <a16:creationId xmlns:a16="http://schemas.microsoft.com/office/drawing/2014/main" id="{CE1EFDE3-4D06-5F9D-A24F-59B785BED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562" y="2876702"/>
            <a:ext cx="4185464" cy="41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52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E0CAF-F819-42E3-92DB-D1B83324E63A}"/>
              </a:ext>
            </a:extLst>
          </p:cNvPr>
          <p:cNvSpPr txBox="1"/>
          <p:nvPr/>
        </p:nvSpPr>
        <p:spPr>
          <a:xfrm>
            <a:off x="1420586" y="691250"/>
            <a:ext cx="657497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>
                <a:solidFill>
                  <a:schemeClr val="bg1"/>
                </a:solidFill>
                <a:latin typeface="KG True Colors" panose="02000506000000020003" pitchFamily="2" charset="77"/>
              </a:rPr>
              <a:t>Boost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FB4A6-D058-A143-B7F5-4D32D4AF1394}"/>
              </a:ext>
            </a:extLst>
          </p:cNvPr>
          <p:cNvSpPr txBox="1"/>
          <p:nvPr/>
        </p:nvSpPr>
        <p:spPr>
          <a:xfrm>
            <a:off x="2895600" y="2091633"/>
            <a:ext cx="5099958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/>
              </a:rPr>
              <a:t>This is a 45 minute period during which your child will receive differentiated instruction.</a:t>
            </a:r>
          </a:p>
          <a:p>
            <a:endParaRPr lang="en-US" sz="200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US" sz="2000">
                <a:solidFill>
                  <a:schemeClr val="bg1"/>
                </a:solidFill>
                <a:latin typeface="Comic Sans MS"/>
              </a:rPr>
              <a:t>It is designed to create growth for all students.</a:t>
            </a:r>
          </a:p>
          <a:p>
            <a:endParaRPr lang="en-US" sz="200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US" sz="2000">
                <a:solidFill>
                  <a:schemeClr val="bg1"/>
                </a:solidFill>
                <a:latin typeface="Comic Sans MS"/>
              </a:rPr>
              <a:t>Students will rotate between teachers to receive intervention or enrichment in ELA or Math.</a:t>
            </a:r>
          </a:p>
          <a:p>
            <a:endParaRPr lang="en-US" sz="160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endParaRPr lang="en-US" sz="160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endParaRPr lang="en-US" sz="1600">
              <a:solidFill>
                <a:schemeClr val="bg1"/>
              </a:solidFill>
              <a:latin typeface="Comic Sans MS"/>
            </a:endParaRPr>
          </a:p>
          <a:p>
            <a:endParaRPr lang="en-US" sz="160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678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0615B-AD65-446A-BEAA-AAD2B800BED0}"/>
              </a:ext>
            </a:extLst>
          </p:cNvPr>
          <p:cNvSpPr txBox="1"/>
          <p:nvPr/>
        </p:nvSpPr>
        <p:spPr>
          <a:xfrm>
            <a:off x="1860931" y="1053560"/>
            <a:ext cx="6139543" cy="830997"/>
          </a:xfrm>
          <a:custGeom>
            <a:avLst/>
            <a:gdLst>
              <a:gd name="connsiteX0" fmla="*/ 0 w 6139543"/>
              <a:gd name="connsiteY0" fmla="*/ 0 h 830997"/>
              <a:gd name="connsiteX1" fmla="*/ 6139543 w 6139543"/>
              <a:gd name="connsiteY1" fmla="*/ 0 h 830997"/>
              <a:gd name="connsiteX2" fmla="*/ 6139543 w 6139543"/>
              <a:gd name="connsiteY2" fmla="*/ 830997 h 830997"/>
              <a:gd name="connsiteX3" fmla="*/ 0 w 6139543"/>
              <a:gd name="connsiteY3" fmla="*/ 830997 h 830997"/>
              <a:gd name="connsiteX4" fmla="*/ 0 w 6139543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543" h="830997" extrusionOk="0">
                <a:moveTo>
                  <a:pt x="0" y="0"/>
                </a:moveTo>
                <a:cubicBezTo>
                  <a:pt x="2574393" y="118645"/>
                  <a:pt x="3536402" y="116012"/>
                  <a:pt x="6139543" y="0"/>
                </a:cubicBezTo>
                <a:cubicBezTo>
                  <a:pt x="6141669" y="113011"/>
                  <a:pt x="6179033" y="601367"/>
                  <a:pt x="6139543" y="830997"/>
                </a:cubicBezTo>
                <a:cubicBezTo>
                  <a:pt x="3352310" y="965597"/>
                  <a:pt x="2050103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noFill/>
          <a:ln w="444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KG True Colors"/>
              </a:rPr>
              <a:t>National Honor Society</a:t>
            </a:r>
            <a:endParaRPr lang="en-US" sz="4800">
              <a:solidFill>
                <a:schemeClr val="bg1"/>
              </a:solidFill>
              <a:latin typeface="KG True Colors" panose="02000506000000020003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D567E5-49D2-3343-BBE1-481797B4D2B0}"/>
              </a:ext>
            </a:extLst>
          </p:cNvPr>
          <p:cNvSpPr txBox="1"/>
          <p:nvPr/>
        </p:nvSpPr>
        <p:spPr>
          <a:xfrm>
            <a:off x="1254415" y="1883212"/>
            <a:ext cx="7921984" cy="39946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Comic Sans MS"/>
              </a:rPr>
              <a:t> </a:t>
            </a:r>
            <a:r>
              <a:rPr lang="en-US" sz="2000">
                <a:solidFill>
                  <a:schemeClr val="bg1"/>
                </a:solidFill>
                <a:latin typeface="Calibri"/>
                <a:cs typeface="Calibri"/>
              </a:rPr>
              <a:t>Students that were inducted into National Honor Society as 4th graders will remain for 5th grade.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br>
              <a:rPr lang="en-US" sz="1950"/>
            </a:br>
            <a:r>
              <a:rPr lang="en-US" sz="2000">
                <a:solidFill>
                  <a:schemeClr val="bg1"/>
                </a:solidFill>
                <a:latin typeface="Calibri"/>
                <a:cs typeface="Calibri"/>
              </a:rPr>
              <a:t>They will be expected to maintain academic and conduct standards and participate in service projects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br>
              <a:rPr lang="en-US" sz="1950"/>
            </a:br>
            <a:r>
              <a:rPr lang="en-US" sz="2000">
                <a:solidFill>
                  <a:schemeClr val="bg1"/>
                </a:solidFill>
                <a:latin typeface="Calibri"/>
                <a:cs typeface="Calibri"/>
              </a:rPr>
              <a:t>Students will have another opportunity for selection in 6th grade.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br>
              <a:rPr lang="en-US" sz="1950"/>
            </a:br>
            <a:r>
              <a:rPr lang="en-US" sz="2000">
                <a:solidFill>
                  <a:schemeClr val="bg1"/>
                </a:solidFill>
                <a:latin typeface="Calibri"/>
                <a:cs typeface="Calibri"/>
              </a:rPr>
              <a:t>Active members will receive information from Mrs. Chick,  and Mrs. Duke  in the Wednesday Folder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B5426A-7A8E-4292-BE79-9F11BE413DC8}"/>
              </a:ext>
            </a:extLst>
          </p:cNvPr>
          <p:cNvSpPr txBox="1"/>
          <p:nvPr/>
        </p:nvSpPr>
        <p:spPr>
          <a:xfrm>
            <a:off x="1627414" y="2187692"/>
            <a:ext cx="6574972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Century Gothic"/>
              </a:rPr>
              <a:t> Devices will remain in the classrooms and will not travel home with students. </a:t>
            </a:r>
          </a:p>
        </p:txBody>
      </p:sp>
    </p:spTree>
    <p:extLst>
      <p:ext uri="{BB962C8B-B14F-4D97-AF65-F5344CB8AC3E}">
        <p14:creationId xmlns:p14="http://schemas.microsoft.com/office/powerpoint/2010/main" val="3531718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6D34AD-1DF5-490A-B124-2DA84F72E06F}"/>
              </a:ext>
            </a:extLst>
          </p:cNvPr>
          <p:cNvSpPr txBox="1"/>
          <p:nvPr/>
        </p:nvSpPr>
        <p:spPr>
          <a:xfrm>
            <a:off x="1628521" y="2524862"/>
            <a:ext cx="6574972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Century Gothic"/>
              </a:rPr>
              <a:t>We will provide a weekly update on the Richland website. Click on your homeroom teachers page and you can view our combined </a:t>
            </a:r>
            <a:r>
              <a:rPr lang="en-US" sz="2800">
                <a:solidFill>
                  <a:schemeClr val="bg1"/>
                </a:solidFill>
                <a:latin typeface="Century Gothic"/>
              </a:rPr>
              <a:t>weekly update. </a:t>
            </a:r>
          </a:p>
          <a:p>
            <a:pPr algn="ctr"/>
            <a:endParaRPr lang="en-US" sz="2000">
              <a:solidFill>
                <a:srgbClr val="FFFF00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0552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1FEB75-74FF-4425-B72C-2F17640DB4A1}"/>
              </a:ext>
            </a:extLst>
          </p:cNvPr>
          <p:cNvSpPr txBox="1"/>
          <p:nvPr/>
        </p:nvSpPr>
        <p:spPr>
          <a:xfrm>
            <a:off x="917604" y="1940177"/>
            <a:ext cx="6574972" cy="53860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entury Gothic"/>
              </a:rPr>
              <a:t>We will be taking 3 I-ready test throughout  the school year.</a:t>
            </a:r>
            <a:endParaRPr lang="en-US" sz="2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chemeClr val="bg1"/>
              </a:solidFill>
              <a:latin typeface="Century Gothic"/>
            </a:endParaRPr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entury Gothic"/>
              </a:rPr>
              <a:t>TNREADY will be given at the end of April.</a:t>
            </a:r>
            <a:endParaRPr lang="en-US" sz="2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>
                <a:highlight>
                  <a:srgbClr val="FFFF00"/>
                </a:highlight>
                <a:latin typeface="Century Gothic"/>
              </a:rPr>
              <a:t>Please contact your chosen middle school to determine what test and cut score they are using for admission. This is very important to do early. </a:t>
            </a:r>
            <a:endParaRPr lang="en-US" sz="2800"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pPr marL="457200" indent="-457200">
              <a:buFont typeface="Arial"/>
              <a:buChar char="•"/>
            </a:pPr>
            <a:endParaRPr lang="en-US" sz="2400">
              <a:highlight>
                <a:srgbClr val="FFFF00"/>
              </a:highlight>
              <a:latin typeface="Century Gothic"/>
            </a:endParaRPr>
          </a:p>
          <a:p>
            <a:pPr marL="457200" indent="-457200">
              <a:buFont typeface="Arial"/>
              <a:buChar char="•"/>
            </a:pPr>
            <a:r>
              <a:rPr lang="en-US" sz="2400">
                <a:highlight>
                  <a:srgbClr val="FFFF00"/>
                </a:highlight>
                <a:latin typeface="Century Gothic"/>
              </a:rPr>
              <a:t> Also remember, some schools only accept one "C" on a student's 5th grade transcript.</a:t>
            </a:r>
            <a:r>
              <a:rPr lang="en-US" sz="2800">
                <a:highlight>
                  <a:srgbClr val="FFFF00"/>
                </a:highlight>
                <a:latin typeface="Century Gothic"/>
              </a:rPr>
              <a:t> </a:t>
            </a:r>
            <a:br>
              <a:rPr lang="en-US" sz="1950">
                <a:highlight>
                  <a:srgbClr val="FFFF00"/>
                </a:highlight>
              </a:rPr>
            </a:br>
            <a:endParaRPr lang="en-US" sz="2800">
              <a:solidFill>
                <a:srgbClr val="000000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90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77B222-F9C9-4672-B888-473CA1EED0F7}"/>
              </a:ext>
            </a:extLst>
          </p:cNvPr>
          <p:cNvSpPr txBox="1"/>
          <p:nvPr/>
        </p:nvSpPr>
        <p:spPr>
          <a:xfrm>
            <a:off x="1576158" y="1990804"/>
            <a:ext cx="7168626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KG True Colors"/>
              </a:rPr>
              <a:t> Parent/Teacher Conference Sept. 4th,</a:t>
            </a:r>
            <a:endParaRPr lang="en-US" sz="2800">
              <a:solidFill>
                <a:schemeClr val="bg1"/>
              </a:solidFill>
              <a:latin typeface="KG True Colors" panose="02000506000000020003" pitchFamily="2" charset="77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KG True Colors"/>
              </a:rPr>
              <a:t>4:00-7:00</a:t>
            </a:r>
            <a:endParaRPr lang="en-US" sz="2800">
              <a:solidFill>
                <a:schemeClr val="bg1"/>
              </a:solidFill>
              <a:latin typeface="KG True Colors" panose="02000506000000020003" pitchFamily="2" charset="77"/>
            </a:endParaRPr>
          </a:p>
          <a:p>
            <a:pPr algn="ctr"/>
            <a:r>
              <a:rPr lang="en-US" sz="2800">
                <a:latin typeface="KG True Colors"/>
              </a:rPr>
              <a:t>(</a:t>
            </a:r>
            <a:r>
              <a:rPr lang="en-US" sz="2800">
                <a:highlight>
                  <a:srgbClr val="00FFFF"/>
                </a:highlight>
                <a:latin typeface="KG True Colors"/>
              </a:rPr>
              <a:t>Teacher Selected Conferences only)</a:t>
            </a:r>
          </a:p>
          <a:p>
            <a:pPr algn="ctr"/>
            <a:endParaRPr lang="en-US" sz="2800">
              <a:solidFill>
                <a:schemeClr val="bg1"/>
              </a:solidFill>
              <a:latin typeface="KG True Colors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KG True Colors"/>
              </a:rPr>
              <a:t> Parent/Teacher Conference Feb. 12,</a:t>
            </a:r>
          </a:p>
          <a:p>
            <a:pPr algn="ctr"/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4:00-7:00</a:t>
            </a:r>
            <a:endParaRPr lang="en-US">
              <a:solidFill>
                <a:schemeClr val="bg1"/>
              </a:solidFill>
            </a:endParaRPr>
          </a:p>
          <a:p>
            <a:pPr algn="ctr"/>
            <a:endParaRPr lang="en-US" sz="2800">
              <a:solidFill>
                <a:schemeClr val="bg1"/>
              </a:solidFill>
              <a:latin typeface="KG True Colors"/>
            </a:endParaRPr>
          </a:p>
          <a:p>
            <a:pPr algn="ctr"/>
            <a:r>
              <a:rPr lang="en-US" sz="2800">
                <a:highlight>
                  <a:srgbClr val="00FFFF"/>
                </a:highlight>
                <a:latin typeface="KG True Colors"/>
              </a:rPr>
              <a:t>You will be able to sign up through </a:t>
            </a:r>
          </a:p>
          <a:p>
            <a:pPr algn="ctr"/>
            <a:r>
              <a:rPr lang="en-US" sz="2800">
                <a:highlight>
                  <a:srgbClr val="00FFFF"/>
                </a:highlight>
                <a:latin typeface="KG True Colors"/>
              </a:rPr>
              <a:t>Sign Up Genius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8383E3-2FE9-1E4A-9B06-4C018CB31A32}"/>
              </a:ext>
            </a:extLst>
          </p:cNvPr>
          <p:cNvSpPr txBox="1"/>
          <p:nvPr/>
        </p:nvSpPr>
        <p:spPr>
          <a:xfrm>
            <a:off x="968093" y="6151607"/>
            <a:ext cx="778058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highlight>
                  <a:srgbClr val="FF0000"/>
                </a:highlight>
                <a:latin typeface="Comic Sans MS"/>
              </a:rPr>
              <a:t>***Conferences can be scheduled as needed through the year. Contact the teacher directly to schedule</a:t>
            </a:r>
            <a:r>
              <a:rPr lang="en-US" sz="2000">
                <a:solidFill>
                  <a:schemeClr val="bg1"/>
                </a:solidFill>
                <a:latin typeface="Comic Sans MS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89A454-7089-4207-9852-0B66EC20DCD7}"/>
              </a:ext>
            </a:extLst>
          </p:cNvPr>
          <p:cNvSpPr txBox="1"/>
          <p:nvPr/>
        </p:nvSpPr>
        <p:spPr>
          <a:xfrm>
            <a:off x="1404231" y="2158565"/>
            <a:ext cx="7283338" cy="3077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Century Gothic"/>
              </a:rPr>
              <a:t>We will have 2 field trips this year. Chaperones for the out-of-town trip must have a current 2025, Level 3 background check</a:t>
            </a:r>
            <a:r>
              <a:rPr lang="en-US" sz="4000">
                <a:solidFill>
                  <a:schemeClr val="bg1"/>
                </a:solidFill>
                <a:latin typeface="Century Gothic"/>
              </a:rPr>
              <a:t>.</a:t>
            </a:r>
            <a:r>
              <a:rPr lang="en-US" sz="5000">
                <a:solidFill>
                  <a:schemeClr val="bg1"/>
                </a:solidFill>
                <a:latin typeface="Century Gothic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23006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E0CAF-F819-42E3-92DB-D1B83324E63A}"/>
              </a:ext>
            </a:extLst>
          </p:cNvPr>
          <p:cNvSpPr txBox="1"/>
          <p:nvPr/>
        </p:nvSpPr>
        <p:spPr>
          <a:xfrm>
            <a:off x="1626581" y="489951"/>
            <a:ext cx="657497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>
                <a:solidFill>
                  <a:schemeClr val="bg1"/>
                </a:solidFill>
                <a:latin typeface="Century Gothic" panose="020B0502020202020204" pitchFamily="34" charset="0"/>
              </a:rPr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29FDF-F7DF-9D49-9E41-89395A691472}"/>
              </a:ext>
            </a:extLst>
          </p:cNvPr>
          <p:cNvSpPr txBox="1"/>
          <p:nvPr/>
        </p:nvSpPr>
        <p:spPr>
          <a:xfrm>
            <a:off x="3087754" y="1888627"/>
            <a:ext cx="4581550" cy="44012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KG True Colors"/>
              </a:rPr>
              <a:t> </a:t>
            </a:r>
            <a:r>
              <a:rPr lang="en-US" sz="2800" dirty="0">
                <a:latin typeface="KG True Colors"/>
              </a:rPr>
              <a:t>Meet the Teacher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 sz="2800" dirty="0">
                <a:latin typeface="KG True Colors"/>
              </a:rPr>
              <a:t>•    Class Expectations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Class Schedule</a:t>
            </a:r>
            <a:endParaRPr lang="en-US" sz="1950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KG True Colors"/>
              </a:rPr>
              <a:t>Grading / </a:t>
            </a:r>
            <a:r>
              <a:rPr lang="en-US" sz="2400" dirty="0">
                <a:latin typeface="KG True Colors"/>
              </a:rPr>
              <a:t>Wednesday Folders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KG True Colors"/>
              </a:rPr>
              <a:t>National Honor Society</a:t>
            </a:r>
            <a:endParaRPr lang="en-US" sz="2800" dirty="0">
              <a:latin typeface="KG True Colors" panose="02000506000000020003" pitchFamily="2" charset="77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KG True Colors"/>
              </a:rPr>
              <a:t>Teacher Websites</a:t>
            </a:r>
            <a:endParaRPr lang="en-US" sz="2800">
              <a:latin typeface="KG True Colors" panose="02000506000000020003" pitchFamily="2" charset="77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KG True Colors"/>
              </a:rPr>
              <a:t>Parent Conferences</a:t>
            </a:r>
            <a:endParaRPr lang="en-US" sz="2800">
              <a:latin typeface="KG True Colors" panose="02000506000000020003" pitchFamily="2" charset="77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KG True Colors"/>
              </a:rPr>
              <a:t>Field Trips/Volunteers</a:t>
            </a:r>
            <a:endParaRPr lang="en-US" sz="2800">
              <a:latin typeface="KG True Colors" panose="02000506000000020003" pitchFamily="2" charset="77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KG True Colors"/>
              </a:rPr>
              <a:t>Dress Code</a:t>
            </a:r>
            <a:endParaRPr lang="en-US" sz="2800">
              <a:latin typeface="KG True Colors" panose="02000506000000020003" pitchFamily="2" charset="77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KG True Colors"/>
              </a:rPr>
              <a:t>5th Grade Promotion</a:t>
            </a:r>
            <a:endParaRPr lang="en-US" sz="2800" dirty="0">
              <a:latin typeface="KG True Colors" panose="0200050600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759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3FACF2-FA3E-4C3D-AB07-DBC34463F96D}"/>
              </a:ext>
            </a:extLst>
          </p:cNvPr>
          <p:cNvSpPr txBox="1"/>
          <p:nvPr/>
        </p:nvSpPr>
        <p:spPr>
          <a:xfrm>
            <a:off x="1487603" y="2230738"/>
            <a:ext cx="6574972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Century Gothic"/>
              </a:rPr>
              <a:t>Each class will need two parents to be our room parents. </a:t>
            </a:r>
            <a:endParaRPr lang="en-US" sz="3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3200">
              <a:solidFill>
                <a:schemeClr val="bg1"/>
              </a:solidFill>
              <a:latin typeface="Century Gothic"/>
            </a:endParaRPr>
          </a:p>
          <a:p>
            <a:pPr algn="ctr"/>
            <a:r>
              <a:rPr lang="en-US" sz="3200">
                <a:highlight>
                  <a:srgbClr val="00FF00"/>
                </a:highlight>
                <a:latin typeface="Century Gothic"/>
              </a:rPr>
              <a:t>Duties:</a:t>
            </a:r>
            <a:r>
              <a:rPr lang="en-US" sz="3200">
                <a:latin typeface="Century Gothic"/>
              </a:rPr>
              <a:t> </a:t>
            </a:r>
            <a:r>
              <a:rPr lang="en-US" sz="3200">
                <a:solidFill>
                  <a:schemeClr val="bg1"/>
                </a:solidFill>
                <a:latin typeface="Century Gothic"/>
              </a:rPr>
              <a:t>Parents will help with class parties and activities throughout the year.</a:t>
            </a:r>
            <a:endParaRPr lang="en-US" sz="32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66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7B12C6-B286-0DC7-947D-B51250508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16C1E2-D0A0-1BD1-13FA-5945BD788FAF}"/>
              </a:ext>
            </a:extLst>
          </p:cNvPr>
          <p:cNvSpPr txBox="1"/>
          <p:nvPr/>
        </p:nvSpPr>
        <p:spPr>
          <a:xfrm>
            <a:off x="1932400" y="816686"/>
            <a:ext cx="6139543" cy="830997"/>
          </a:xfrm>
          <a:custGeom>
            <a:avLst/>
            <a:gdLst>
              <a:gd name="connsiteX0" fmla="*/ 0 w 6139543"/>
              <a:gd name="connsiteY0" fmla="*/ 0 h 830997"/>
              <a:gd name="connsiteX1" fmla="*/ 6139543 w 6139543"/>
              <a:gd name="connsiteY1" fmla="*/ 0 h 830997"/>
              <a:gd name="connsiteX2" fmla="*/ 6139543 w 6139543"/>
              <a:gd name="connsiteY2" fmla="*/ 830997 h 830997"/>
              <a:gd name="connsiteX3" fmla="*/ 0 w 6139543"/>
              <a:gd name="connsiteY3" fmla="*/ 830997 h 830997"/>
              <a:gd name="connsiteX4" fmla="*/ 0 w 6139543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543" h="830997" extrusionOk="0">
                <a:moveTo>
                  <a:pt x="0" y="0"/>
                </a:moveTo>
                <a:cubicBezTo>
                  <a:pt x="2574393" y="118645"/>
                  <a:pt x="3536402" y="116012"/>
                  <a:pt x="6139543" y="0"/>
                </a:cubicBezTo>
                <a:cubicBezTo>
                  <a:pt x="6141669" y="113011"/>
                  <a:pt x="6179033" y="601367"/>
                  <a:pt x="6139543" y="830997"/>
                </a:cubicBezTo>
                <a:cubicBezTo>
                  <a:pt x="3352310" y="965597"/>
                  <a:pt x="2050103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noFill/>
          <a:ln w="444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KG True Colors"/>
              </a:rPr>
              <a:t>Richland Dress Code</a:t>
            </a:r>
            <a:endParaRPr lang="en-US" sz="4800" dirty="0">
              <a:solidFill>
                <a:schemeClr val="bg1"/>
              </a:solidFill>
              <a:latin typeface="KG True Colors" panose="02000506000000020003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FBD670-81DC-9DBE-EBA8-9910B1FC752F}"/>
              </a:ext>
            </a:extLst>
          </p:cNvPr>
          <p:cNvSpPr txBox="1"/>
          <p:nvPr/>
        </p:nvSpPr>
        <p:spPr>
          <a:xfrm>
            <a:off x="2104696" y="2400668"/>
            <a:ext cx="5601560" cy="1764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765A4A-7446-161B-F916-2B1A54FAD3A7}"/>
              </a:ext>
            </a:extLst>
          </p:cNvPr>
          <p:cNvSpPr txBox="1"/>
          <p:nvPr/>
        </p:nvSpPr>
        <p:spPr>
          <a:xfrm>
            <a:off x="657460" y="1890385"/>
            <a:ext cx="8506897" cy="3739485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 dirty="0">
                <a:ea typeface="Calibri"/>
                <a:cs typeface="Calibri"/>
              </a:rPr>
              <a:t>Uniform Tops</a:t>
            </a:r>
            <a:r>
              <a:rPr lang="en-US" sz="1950" dirty="0">
                <a:ea typeface="Calibri"/>
                <a:cs typeface="Calibri"/>
              </a:rPr>
              <a:t>-PTO spirit ware shirts or (</a:t>
            </a:r>
            <a:r>
              <a:rPr lang="en-US" sz="1950" dirty="0">
                <a:solidFill>
                  <a:schemeClr val="bg1"/>
                </a:solidFill>
                <a:ea typeface="Calibri"/>
                <a:cs typeface="Calibri"/>
              </a:rPr>
              <a:t>red, white, or gray solid)</a:t>
            </a:r>
          </a:p>
          <a:p>
            <a:r>
              <a:rPr lang="en-US" sz="1950" dirty="0">
                <a:ea typeface="Calibri"/>
                <a:cs typeface="Calibri"/>
              </a:rPr>
              <a:t>                              No Field Day shirts</a:t>
            </a:r>
          </a:p>
          <a:p>
            <a:r>
              <a:rPr lang="en-US" sz="2400" b="1" u="sng" dirty="0">
                <a:ea typeface="Calibri"/>
                <a:cs typeface="Calibri"/>
              </a:rPr>
              <a:t>Uniform Bottoms</a:t>
            </a:r>
            <a:r>
              <a:rPr lang="en-US" sz="1950" dirty="0">
                <a:ea typeface="Calibri"/>
                <a:cs typeface="Calibri"/>
              </a:rPr>
              <a:t>-Pants, skirts, shorts, (</a:t>
            </a:r>
            <a:r>
              <a:rPr lang="en-US" sz="1950" dirty="0">
                <a:solidFill>
                  <a:schemeClr val="bg1"/>
                </a:solidFill>
                <a:ea typeface="Calibri"/>
                <a:cs typeface="Calibri"/>
              </a:rPr>
              <a:t>Khaki, navy or black )</a:t>
            </a:r>
          </a:p>
          <a:p>
            <a:r>
              <a:rPr lang="en-US" sz="1950" b="1" i="1" dirty="0">
                <a:ea typeface="Calibri"/>
                <a:cs typeface="Calibri"/>
              </a:rPr>
              <a:t>                     </a:t>
            </a:r>
            <a:r>
              <a:rPr lang="en-US" sz="1950" b="1" i="1" dirty="0">
                <a:solidFill>
                  <a:srgbClr val="FFFF00"/>
                </a:solidFill>
                <a:ea typeface="Calibri"/>
                <a:cs typeface="Calibri"/>
              </a:rPr>
              <a:t>Leggings</a:t>
            </a:r>
            <a:r>
              <a:rPr lang="en-US" sz="1950" dirty="0">
                <a:solidFill>
                  <a:srgbClr val="FFFF00"/>
                </a:solidFill>
                <a:ea typeface="Calibri"/>
                <a:cs typeface="Calibri"/>
              </a:rPr>
              <a:t> –DO NOT WEAR ALONE AS PANTS ,</a:t>
            </a:r>
            <a:r>
              <a:rPr lang="en-US" sz="1950" dirty="0">
                <a:ea typeface="Calibri"/>
                <a:cs typeface="Calibri"/>
              </a:rPr>
              <a:t> </a:t>
            </a:r>
          </a:p>
          <a:p>
            <a:r>
              <a:rPr lang="en-US" sz="1950" dirty="0">
                <a:ea typeface="Calibri"/>
                <a:cs typeface="Calibri"/>
              </a:rPr>
              <a:t>         May be worn under knee length skirts only (</a:t>
            </a:r>
            <a:r>
              <a:rPr lang="en-US" sz="1950" dirty="0">
                <a:solidFill>
                  <a:schemeClr val="bg1"/>
                </a:solidFill>
                <a:ea typeface="Calibri"/>
                <a:cs typeface="Calibri"/>
              </a:rPr>
              <a:t>White, black, navy or gray</a:t>
            </a:r>
            <a:r>
              <a:rPr lang="en-US" sz="1950" dirty="0">
                <a:ea typeface="Calibri"/>
                <a:cs typeface="Calibri"/>
              </a:rPr>
              <a:t>)</a:t>
            </a:r>
            <a:endParaRPr lang="en-US"/>
          </a:p>
          <a:p>
            <a:r>
              <a:rPr lang="en-US" sz="2400" b="1" u="sng" dirty="0">
                <a:ea typeface="Calibri"/>
                <a:cs typeface="Calibri"/>
              </a:rPr>
              <a:t>Uniform Dresses</a:t>
            </a:r>
            <a:r>
              <a:rPr lang="en-US" sz="1950" dirty="0">
                <a:ea typeface="Calibri"/>
                <a:cs typeface="Calibri"/>
              </a:rPr>
              <a:t>- </a:t>
            </a:r>
            <a:r>
              <a:rPr lang="en-US" sz="2000" b="1" i="1" dirty="0">
                <a:ea typeface="Calibri"/>
                <a:cs typeface="Calibri"/>
              </a:rPr>
              <a:t>Polos</a:t>
            </a:r>
            <a:r>
              <a:rPr lang="en-US" sz="1950" i="1" dirty="0">
                <a:solidFill>
                  <a:schemeClr val="bg1"/>
                </a:solidFill>
                <a:ea typeface="Calibri"/>
                <a:cs typeface="Calibri"/>
              </a:rPr>
              <a:t>:</a:t>
            </a:r>
            <a:r>
              <a:rPr lang="en-US" sz="1950" dirty="0">
                <a:solidFill>
                  <a:schemeClr val="bg1"/>
                </a:solidFill>
                <a:ea typeface="Calibri"/>
                <a:cs typeface="Calibri"/>
              </a:rPr>
              <a:t>(red, white or gray</a:t>
            </a:r>
            <a:r>
              <a:rPr lang="en-US" sz="1950" dirty="0">
                <a:ea typeface="Calibri"/>
                <a:cs typeface="Calibri"/>
              </a:rPr>
              <a:t>) </a:t>
            </a:r>
          </a:p>
          <a:p>
            <a:r>
              <a:rPr lang="en-US" sz="1950" b="1" dirty="0">
                <a:ea typeface="Calibri"/>
                <a:cs typeface="Calibri"/>
              </a:rPr>
              <a:t>J</a:t>
            </a:r>
            <a:r>
              <a:rPr lang="en-US" sz="1950" b="1" i="1" dirty="0">
                <a:ea typeface="Calibri"/>
                <a:cs typeface="Calibri"/>
              </a:rPr>
              <a:t>umpers:</a:t>
            </a:r>
            <a:r>
              <a:rPr lang="en-US" sz="1950" dirty="0">
                <a:ea typeface="Calibri"/>
                <a:cs typeface="Calibri"/>
              </a:rPr>
              <a:t> (</a:t>
            </a:r>
            <a:r>
              <a:rPr lang="en-US" sz="1950" dirty="0">
                <a:solidFill>
                  <a:schemeClr val="bg1"/>
                </a:solidFill>
                <a:ea typeface="Calibri"/>
                <a:cs typeface="Calibri"/>
              </a:rPr>
              <a:t>khaki, navy or black with gray, white or red collared shirt underneath.</a:t>
            </a:r>
            <a:endParaRPr lang="en-US" sz="195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2400" b="1" u="sng" dirty="0">
                <a:ea typeface="Calibri"/>
                <a:cs typeface="Calibri"/>
              </a:rPr>
              <a:t>Outerwear-</a:t>
            </a:r>
            <a:r>
              <a:rPr lang="en-US" sz="1950" dirty="0">
                <a:ea typeface="Calibri"/>
                <a:cs typeface="Calibri"/>
              </a:rPr>
              <a:t>light jackets,/sweaters/sweatshirts </a:t>
            </a:r>
            <a:r>
              <a:rPr lang="en-US" sz="1950" dirty="0">
                <a:solidFill>
                  <a:schemeClr val="bg1"/>
                </a:solidFill>
                <a:ea typeface="Calibri"/>
                <a:cs typeface="Calibri"/>
              </a:rPr>
              <a:t>(black, navy, gray, white, red</a:t>
            </a:r>
            <a:r>
              <a:rPr lang="en-US" sz="1950" dirty="0">
                <a:ea typeface="Calibri"/>
                <a:cs typeface="Calibri"/>
              </a:rPr>
              <a:t>)  </a:t>
            </a:r>
          </a:p>
          <a:p>
            <a:r>
              <a:rPr lang="en-US" sz="2000" dirty="0">
                <a:ea typeface="Calibri"/>
                <a:cs typeface="Calibri"/>
              </a:rPr>
              <a:t>                                 </a:t>
            </a:r>
            <a:r>
              <a:rPr lang="en-US" sz="2000" dirty="0">
                <a:solidFill>
                  <a:srgbClr val="FFFF00"/>
                </a:solidFill>
                <a:ea typeface="Calibri"/>
                <a:cs typeface="Calibri"/>
              </a:rPr>
              <a:t> </a:t>
            </a:r>
            <a:r>
              <a:rPr lang="en-US" sz="2400" dirty="0">
                <a:solidFill>
                  <a:srgbClr val="FFFF00"/>
                </a:solidFill>
                <a:ea typeface="Calibri"/>
                <a:cs typeface="Calibri"/>
              </a:rPr>
              <a:t>No LARGE logos </a:t>
            </a:r>
          </a:p>
          <a:p>
            <a:r>
              <a:rPr lang="en-US" sz="1950" b="1" i="1" dirty="0">
                <a:ea typeface="Calibri"/>
                <a:cs typeface="Calibri"/>
              </a:rPr>
              <a:t>Shoes</a:t>
            </a:r>
            <a:r>
              <a:rPr lang="en-US" sz="1950" b="1" dirty="0">
                <a:ea typeface="Calibri"/>
                <a:cs typeface="Calibri"/>
              </a:rPr>
              <a:t>-</a:t>
            </a:r>
            <a:r>
              <a:rPr lang="en-US" sz="1950" dirty="0">
                <a:ea typeface="Calibri"/>
                <a:cs typeface="Calibri"/>
              </a:rPr>
              <a:t> Shoes must have feet enclosed, NO Crocs, sandals must have straps, heels (less than 1 inch)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5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A70D62-2C70-AC5B-9835-3D174A9D3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7A728C-0E43-7E31-E80A-3CEF4E991C3D}"/>
              </a:ext>
            </a:extLst>
          </p:cNvPr>
          <p:cNvSpPr txBox="1"/>
          <p:nvPr/>
        </p:nvSpPr>
        <p:spPr>
          <a:xfrm>
            <a:off x="1840601" y="687554"/>
            <a:ext cx="6139543" cy="830997"/>
          </a:xfrm>
          <a:custGeom>
            <a:avLst/>
            <a:gdLst>
              <a:gd name="connsiteX0" fmla="*/ 0 w 6139543"/>
              <a:gd name="connsiteY0" fmla="*/ 0 h 830997"/>
              <a:gd name="connsiteX1" fmla="*/ 6139543 w 6139543"/>
              <a:gd name="connsiteY1" fmla="*/ 0 h 830997"/>
              <a:gd name="connsiteX2" fmla="*/ 6139543 w 6139543"/>
              <a:gd name="connsiteY2" fmla="*/ 830997 h 830997"/>
              <a:gd name="connsiteX3" fmla="*/ 0 w 6139543"/>
              <a:gd name="connsiteY3" fmla="*/ 830997 h 830997"/>
              <a:gd name="connsiteX4" fmla="*/ 0 w 6139543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543" h="830997" extrusionOk="0">
                <a:moveTo>
                  <a:pt x="0" y="0"/>
                </a:moveTo>
                <a:cubicBezTo>
                  <a:pt x="2574393" y="118645"/>
                  <a:pt x="3536402" y="116012"/>
                  <a:pt x="6139543" y="0"/>
                </a:cubicBezTo>
                <a:cubicBezTo>
                  <a:pt x="6141669" y="113011"/>
                  <a:pt x="6179033" y="601367"/>
                  <a:pt x="6139543" y="830997"/>
                </a:cubicBezTo>
                <a:cubicBezTo>
                  <a:pt x="3352310" y="965597"/>
                  <a:pt x="2050103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noFill/>
          <a:ln w="444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KG True Colors"/>
              </a:rPr>
              <a:t>Richland Dress Code</a:t>
            </a:r>
            <a:endParaRPr lang="en-US" sz="4800" dirty="0">
              <a:solidFill>
                <a:schemeClr val="bg1"/>
              </a:solidFill>
              <a:latin typeface="KG True Colors" panose="02000506000000020003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8ACA0-54FE-64EC-1559-0660247CEDC2}"/>
              </a:ext>
            </a:extLst>
          </p:cNvPr>
          <p:cNvSpPr txBox="1"/>
          <p:nvPr/>
        </p:nvSpPr>
        <p:spPr>
          <a:xfrm>
            <a:off x="2104696" y="2400668"/>
            <a:ext cx="5601560" cy="1764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11856F-55EF-EBC0-E1DD-3A162A732930}"/>
              </a:ext>
            </a:extLst>
          </p:cNvPr>
          <p:cNvSpPr txBox="1"/>
          <p:nvPr/>
        </p:nvSpPr>
        <p:spPr>
          <a:xfrm>
            <a:off x="1154205" y="1589609"/>
            <a:ext cx="7531033" cy="3393237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950" dirty="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1950" dirty="0">
                <a:solidFill>
                  <a:schemeClr val="bg1"/>
                </a:solidFill>
                <a:ea typeface="Calibri"/>
                <a:cs typeface="Calibri"/>
              </a:rPr>
              <a:t>If a student comes to school out of uniform, he or she will be given the opportunity to visit Richland's Clothes Closet or call home for uniform clothes. </a:t>
            </a:r>
          </a:p>
          <a:p>
            <a:endParaRPr lang="en-US" sz="1950" dirty="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 sz="1950" dirty="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1950" dirty="0">
                <a:solidFill>
                  <a:schemeClr val="bg1"/>
                </a:solidFill>
                <a:ea typeface="Calibri"/>
                <a:cs typeface="Calibri"/>
              </a:rPr>
              <a:t>If Student is at school every day of the week and in uniform, the Student is allowed to </a:t>
            </a:r>
            <a:r>
              <a:rPr lang="en-US" sz="1950" dirty="0">
                <a:solidFill>
                  <a:srgbClr val="FFC000"/>
                </a:solidFill>
                <a:ea typeface="Calibri"/>
                <a:cs typeface="Calibri"/>
              </a:rPr>
              <a:t>wear jeans on Friday! </a:t>
            </a:r>
          </a:p>
          <a:p>
            <a:endParaRPr lang="en-US" sz="1950" dirty="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1950" dirty="0">
                <a:solidFill>
                  <a:schemeClr val="bg1"/>
                </a:solidFill>
                <a:ea typeface="Calibri"/>
                <a:cs typeface="Calibri"/>
              </a:rPr>
              <a:t>Students may earn "Out of Uniform " passes for participating in special events!</a:t>
            </a:r>
          </a:p>
        </p:txBody>
      </p:sp>
    </p:spTree>
    <p:extLst>
      <p:ext uri="{BB962C8B-B14F-4D97-AF65-F5344CB8AC3E}">
        <p14:creationId xmlns:p14="http://schemas.microsoft.com/office/powerpoint/2010/main" val="1320969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9113C1-002D-F2D0-03F7-A4794CD3A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6BFC1D-D19D-FD7E-1073-4AAD8058105A}"/>
              </a:ext>
            </a:extLst>
          </p:cNvPr>
          <p:cNvSpPr txBox="1"/>
          <p:nvPr/>
        </p:nvSpPr>
        <p:spPr>
          <a:xfrm>
            <a:off x="1860931" y="1053560"/>
            <a:ext cx="6139543" cy="830997"/>
          </a:xfrm>
          <a:custGeom>
            <a:avLst/>
            <a:gdLst>
              <a:gd name="connsiteX0" fmla="*/ 0 w 6139543"/>
              <a:gd name="connsiteY0" fmla="*/ 0 h 830997"/>
              <a:gd name="connsiteX1" fmla="*/ 6139543 w 6139543"/>
              <a:gd name="connsiteY1" fmla="*/ 0 h 830997"/>
              <a:gd name="connsiteX2" fmla="*/ 6139543 w 6139543"/>
              <a:gd name="connsiteY2" fmla="*/ 830997 h 830997"/>
              <a:gd name="connsiteX3" fmla="*/ 0 w 6139543"/>
              <a:gd name="connsiteY3" fmla="*/ 830997 h 830997"/>
              <a:gd name="connsiteX4" fmla="*/ 0 w 6139543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543" h="830997" extrusionOk="0">
                <a:moveTo>
                  <a:pt x="0" y="0"/>
                </a:moveTo>
                <a:cubicBezTo>
                  <a:pt x="2574393" y="118645"/>
                  <a:pt x="3536402" y="116012"/>
                  <a:pt x="6139543" y="0"/>
                </a:cubicBezTo>
                <a:cubicBezTo>
                  <a:pt x="6141669" y="113011"/>
                  <a:pt x="6179033" y="601367"/>
                  <a:pt x="6139543" y="830997"/>
                </a:cubicBezTo>
                <a:cubicBezTo>
                  <a:pt x="3352310" y="965597"/>
                  <a:pt x="2050103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noFill/>
          <a:ln w="444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KG True Colors"/>
              </a:rPr>
              <a:t>5th Grade Promotion</a:t>
            </a:r>
            <a:endParaRPr lang="en-US" sz="4800" dirty="0">
              <a:solidFill>
                <a:schemeClr val="bg1"/>
              </a:solidFill>
              <a:latin typeface="KG True Colors" panose="02000506000000020003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14C166-F14A-1A5D-5FA2-B6BECB3A184C}"/>
              </a:ext>
            </a:extLst>
          </p:cNvPr>
          <p:cNvSpPr txBox="1"/>
          <p:nvPr/>
        </p:nvSpPr>
        <p:spPr>
          <a:xfrm>
            <a:off x="1254415" y="1883212"/>
            <a:ext cx="792198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0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B55A3A-A15B-DE73-0287-867E61934A28}"/>
              </a:ext>
            </a:extLst>
          </p:cNvPr>
          <p:cNvSpPr txBox="1"/>
          <p:nvPr/>
        </p:nvSpPr>
        <p:spPr>
          <a:xfrm>
            <a:off x="837646" y="1883227"/>
            <a:ext cx="8205116" cy="32316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950" dirty="0">
                <a:ea typeface="Calibri" panose="020F0502020204030204"/>
                <a:cs typeface="Calibri" panose="020F0502020204030204"/>
              </a:rPr>
              <a:t>Date of Promotion will be Wednesday, May 27 at 9:00am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sz="1950" dirty="0">
                <a:ea typeface="Calibri" panose="020F0502020204030204"/>
                <a:cs typeface="Calibri" panose="020F0502020204030204"/>
              </a:rPr>
              <a:t>Promotion will be held off campus this year to accommodate more families to attend.</a:t>
            </a:r>
          </a:p>
          <a:p>
            <a:pPr marL="342900" indent="-342900">
              <a:buFont typeface="Arial"/>
              <a:buChar char="•"/>
            </a:pPr>
            <a:r>
              <a:rPr lang="en-US" sz="1950" dirty="0">
                <a:ea typeface="Calibri" panose="020F0502020204030204"/>
                <a:cs typeface="Calibri" panose="020F0502020204030204"/>
              </a:rPr>
              <a:t>We are looking into using One City Church located at the corner of Rich and East Yates. </a:t>
            </a:r>
          </a:p>
          <a:p>
            <a:pPr marL="342900" indent="-342900">
              <a:buFont typeface="Arial"/>
              <a:buChar char="•"/>
            </a:pPr>
            <a:r>
              <a:rPr lang="en-US" sz="1950" dirty="0">
                <a:ea typeface="Calibri" panose="020F0502020204030204"/>
                <a:cs typeface="Calibri" panose="020F0502020204030204"/>
              </a:rPr>
              <a:t>Detail on logistics will be sent out around Spring Break. </a:t>
            </a:r>
          </a:p>
          <a:p>
            <a:pPr marL="342900" indent="-342900">
              <a:buFont typeface="Arial"/>
              <a:buChar char="•"/>
            </a:pPr>
            <a:r>
              <a:rPr lang="en-US" sz="1950" dirty="0">
                <a:ea typeface="Calibri" panose="020F0502020204030204"/>
                <a:cs typeface="Calibri" panose="020F0502020204030204"/>
              </a:rPr>
              <a:t>Attire information will be sent out around Spring Break to allow enough time to purchase or find appropriate attire.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All additional end of the year activities will be loads of fun for students and a surprise for  students.</a:t>
            </a:r>
          </a:p>
        </p:txBody>
      </p:sp>
    </p:spTree>
    <p:extLst>
      <p:ext uri="{BB962C8B-B14F-4D97-AF65-F5344CB8AC3E}">
        <p14:creationId xmlns:p14="http://schemas.microsoft.com/office/powerpoint/2010/main" val="1169982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E0CAF-F819-42E3-92DB-D1B83324E63A}"/>
              </a:ext>
            </a:extLst>
          </p:cNvPr>
          <p:cNvSpPr txBox="1"/>
          <p:nvPr/>
        </p:nvSpPr>
        <p:spPr>
          <a:xfrm>
            <a:off x="1192053" y="876056"/>
            <a:ext cx="764488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Snap ITC"/>
              </a:rPr>
              <a:t>Class Dojo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001CF-D90E-8C97-5D94-607619C82AD4}"/>
              </a:ext>
            </a:extLst>
          </p:cNvPr>
          <p:cNvSpPr txBox="1"/>
          <p:nvPr/>
        </p:nvSpPr>
        <p:spPr>
          <a:xfrm>
            <a:off x="2419927" y="2235200"/>
            <a:ext cx="488603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a typeface="Calibri"/>
                <a:cs typeface="Calibri"/>
              </a:rPr>
              <a:t>Class Dojo is replacing Remind as the communication app for the district.  Please do not upgrade the  </a:t>
            </a:r>
          </a:p>
        </p:txBody>
      </p:sp>
    </p:spTree>
    <p:extLst>
      <p:ext uri="{BB962C8B-B14F-4D97-AF65-F5344CB8AC3E}">
        <p14:creationId xmlns:p14="http://schemas.microsoft.com/office/powerpoint/2010/main" val="4196371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E0CAF-F819-42E3-92DB-D1B83324E63A}"/>
              </a:ext>
            </a:extLst>
          </p:cNvPr>
          <p:cNvSpPr txBox="1"/>
          <p:nvPr/>
        </p:nvSpPr>
        <p:spPr>
          <a:xfrm>
            <a:off x="1727193" y="841995"/>
            <a:ext cx="6182585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latin typeface="Century Gothic"/>
              </a:rPr>
              <a:t>Your must use this link for any kind of money transaction at Richland</a:t>
            </a:r>
            <a:r>
              <a:rPr lang="en-US" sz="3600" dirty="0">
                <a:solidFill>
                  <a:schemeClr val="bg1"/>
                </a:solidFill>
                <a:latin typeface="Century Gothic"/>
              </a:rPr>
              <a:t> </a:t>
            </a:r>
          </a:p>
        </p:txBody>
      </p:sp>
      <p:pic>
        <p:nvPicPr>
          <p:cNvPr id="6" name="Picture 5" descr="A paper with a qr code&#10;&#10;AI-generated content may be incorrect.">
            <a:extLst>
              <a:ext uri="{FF2B5EF4-FFF2-40B4-BE49-F238E27FC236}">
                <a16:creationId xmlns:a16="http://schemas.microsoft.com/office/drawing/2014/main" id="{A05F74D6-3421-6724-C304-4BD633FB30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17" t="8439" r="17083" b="5000"/>
          <a:stretch>
            <a:fillRect/>
          </a:stretch>
        </p:blipFill>
        <p:spPr>
          <a:xfrm rot="5400000">
            <a:off x="2962199" y="3097274"/>
            <a:ext cx="4234928" cy="35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54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870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568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976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C169A-1621-4F0B-8E6C-4AC50DBC1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8" t="-10495" r="2338" b="10495"/>
          <a:stretch>
            <a:fillRect/>
          </a:stretch>
        </p:blipFill>
        <p:spPr>
          <a:xfrm>
            <a:off x="0" y="0"/>
            <a:ext cx="9829810" cy="7543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91BEC-B882-5C59-BE24-F248F974C69D}"/>
              </a:ext>
            </a:extLst>
          </p:cNvPr>
          <p:cNvSpPr txBox="1"/>
          <p:nvPr/>
        </p:nvSpPr>
        <p:spPr>
          <a:xfrm>
            <a:off x="4285672" y="3212590"/>
            <a:ext cx="4987636" cy="994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Mr. James Wardlow ELA</a:t>
            </a:r>
          </a:p>
          <a:p>
            <a:r>
              <a:rPr lang="en-US" dirty="0">
                <a:solidFill>
                  <a:schemeClr val="bg1"/>
                </a:solidFill>
              </a:rPr>
              <a:t>Ms. Taylor Aarron Science and Social Studies</a:t>
            </a:r>
          </a:p>
          <a:p>
            <a:r>
              <a:rPr lang="en-US" dirty="0">
                <a:solidFill>
                  <a:schemeClr val="bg1"/>
                </a:solidFill>
              </a:rPr>
              <a:t>Mr. Greg Dillender Math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50973D-509A-9C7C-2D92-90FF21E443EB}"/>
              </a:ext>
            </a:extLst>
          </p:cNvPr>
          <p:cNvSpPr txBox="1"/>
          <p:nvPr/>
        </p:nvSpPr>
        <p:spPr>
          <a:xfrm>
            <a:off x="1722581" y="5267681"/>
            <a:ext cx="4987636" cy="994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Mr. James Wardlow WardlowJ@scsk12.org</a:t>
            </a:r>
          </a:p>
          <a:p>
            <a:r>
              <a:rPr lang="en-US" dirty="0">
                <a:solidFill>
                  <a:schemeClr val="bg1"/>
                </a:solidFill>
              </a:rPr>
              <a:t>Ms. Taylor Aarron: AaronT@scsk12.org</a:t>
            </a:r>
          </a:p>
          <a:p>
            <a:r>
              <a:rPr lang="en-US" dirty="0">
                <a:solidFill>
                  <a:schemeClr val="bg1"/>
                </a:solidFill>
              </a:rPr>
              <a:t>Mr. Greg Dillender: Dillendergt@scsk12.org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437A4-B0FA-C1E9-6800-8A245A1ED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60" y="3047999"/>
            <a:ext cx="2517439" cy="155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71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0E44B5-EF01-4ECA-AB79-DC11B2CBCE17}"/>
              </a:ext>
            </a:extLst>
          </p:cNvPr>
          <p:cNvSpPr txBox="1"/>
          <p:nvPr/>
        </p:nvSpPr>
        <p:spPr>
          <a:xfrm>
            <a:off x="1997527" y="1909090"/>
            <a:ext cx="65749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KG True Colors" panose="02000506000000020003" pitchFamily="2" charset="77"/>
              </a:rPr>
              <a:t>Positive Attitude</a:t>
            </a:r>
          </a:p>
          <a:p>
            <a:pPr algn="ctr"/>
            <a:endParaRPr lang="en-US" sz="3600">
              <a:solidFill>
                <a:schemeClr val="bg1"/>
              </a:solidFill>
              <a:latin typeface="KG True Colors" panose="02000506000000020003" pitchFamily="2" charset="77"/>
            </a:endParaRPr>
          </a:p>
          <a:p>
            <a:pPr algn="ctr"/>
            <a:r>
              <a:rPr lang="en-US" sz="3600">
                <a:solidFill>
                  <a:schemeClr val="bg1"/>
                </a:solidFill>
                <a:latin typeface="KG True Colors" panose="02000506000000020003" pitchFamily="2" charset="77"/>
              </a:rPr>
              <a:t>Character Pledge</a:t>
            </a:r>
          </a:p>
          <a:p>
            <a:pPr algn="ctr"/>
            <a:endParaRPr lang="en-US" sz="3600" b="1" u="sng">
              <a:solidFill>
                <a:schemeClr val="bg1"/>
              </a:solidFill>
              <a:latin typeface="KG True Colors" panose="02000506000000020003" pitchFamily="2" charset="77"/>
            </a:endParaRPr>
          </a:p>
          <a:p>
            <a:pPr algn="ctr"/>
            <a:r>
              <a:rPr lang="en-US" sz="3600" b="1" u="sng">
                <a:solidFill>
                  <a:schemeClr val="bg1"/>
                </a:solidFill>
                <a:latin typeface="KG True Colors" panose="02000506000000020003" pitchFamily="2" charset="77"/>
              </a:rPr>
              <a:t>Fabulous Four</a:t>
            </a:r>
          </a:p>
          <a:p>
            <a:r>
              <a:rPr lang="en-US" sz="2400">
                <a:solidFill>
                  <a:schemeClr val="bg1"/>
                </a:solidFill>
                <a:latin typeface="KG True Colors" panose="02000506000000020003" pitchFamily="2" charset="77"/>
              </a:rPr>
              <a:t>		• A- act safely</a:t>
            </a:r>
          </a:p>
          <a:p>
            <a:r>
              <a:rPr lang="en-US" sz="2400">
                <a:solidFill>
                  <a:schemeClr val="bg1"/>
                </a:solidFill>
                <a:latin typeface="KG True Colors" panose="02000506000000020003" pitchFamily="2" charset="77"/>
              </a:rPr>
              <a:t>		• B- be responsible and respectful</a:t>
            </a:r>
          </a:p>
          <a:p>
            <a:r>
              <a:rPr lang="en-US" sz="2400">
                <a:solidFill>
                  <a:schemeClr val="bg1"/>
                </a:solidFill>
                <a:latin typeface="KG True Colors" panose="02000506000000020003" pitchFamily="2" charset="77"/>
              </a:rPr>
              <a:t>		• C- care for yourself, others and the 				environment</a:t>
            </a:r>
          </a:p>
          <a:p>
            <a:r>
              <a:rPr lang="en-US" sz="2400">
                <a:solidFill>
                  <a:schemeClr val="bg1"/>
                </a:solidFill>
                <a:latin typeface="KG True Colors" panose="02000506000000020003" pitchFamily="2" charset="77"/>
              </a:rPr>
              <a:t>		• D- do your best at all times</a:t>
            </a:r>
          </a:p>
        </p:txBody>
      </p:sp>
    </p:spTree>
    <p:extLst>
      <p:ext uri="{BB962C8B-B14F-4D97-AF65-F5344CB8AC3E}">
        <p14:creationId xmlns:p14="http://schemas.microsoft.com/office/powerpoint/2010/main" val="2327851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AD1F7E-8159-8F43-8412-818A199AAA67}"/>
              </a:ext>
            </a:extLst>
          </p:cNvPr>
          <p:cNvSpPr txBox="1"/>
          <p:nvPr/>
        </p:nvSpPr>
        <p:spPr>
          <a:xfrm>
            <a:off x="2838618" y="1882268"/>
            <a:ext cx="5930593" cy="48865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u="sng" dirty="0">
                <a:solidFill>
                  <a:schemeClr val="bg1"/>
                </a:solidFill>
                <a:latin typeface="KG True Colors"/>
              </a:rPr>
              <a:t>Homework</a:t>
            </a:r>
            <a:endParaRPr lang="en-US" sz="4000" u="sng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US" sz="4000" u="sng" dirty="0">
                <a:solidFill>
                  <a:schemeClr val="bg1"/>
                </a:solidFill>
                <a:latin typeface="KG True Colors"/>
              </a:rPr>
              <a:t>Expectations</a:t>
            </a:r>
          </a:p>
          <a:p>
            <a:r>
              <a:rPr lang="en-US" sz="3200" dirty="0">
                <a:solidFill>
                  <a:schemeClr val="accent4"/>
                </a:solidFill>
                <a:latin typeface="KG True Colors"/>
              </a:rPr>
              <a:t>ELA: Wednesday</a:t>
            </a:r>
          </a:p>
          <a:p>
            <a:r>
              <a:rPr lang="en-US" sz="3200" dirty="0">
                <a:solidFill>
                  <a:schemeClr val="accent4"/>
                </a:solidFill>
                <a:latin typeface="KG True Colors"/>
              </a:rPr>
              <a:t>Science/SS: Monday</a:t>
            </a:r>
          </a:p>
          <a:p>
            <a:r>
              <a:rPr lang="en-US" sz="3200" dirty="0">
                <a:solidFill>
                  <a:schemeClr val="accent4"/>
                </a:solidFill>
                <a:latin typeface="KG True Colors"/>
              </a:rPr>
              <a:t>Math: Every weeknight</a:t>
            </a:r>
          </a:p>
          <a:p>
            <a:endParaRPr lang="en-US" sz="2800" dirty="0">
              <a:solidFill>
                <a:schemeClr val="accent4"/>
              </a:solidFill>
              <a:latin typeface="KG True Colors"/>
              <a:cs typeface="Calibri" panose="020F0502020204030204"/>
            </a:endParaRPr>
          </a:p>
          <a:p>
            <a:pPr algn="ctr"/>
            <a:r>
              <a:rPr lang="en-US" sz="2800" dirty="0">
                <a:solidFill>
                  <a:schemeClr val="accent4"/>
                </a:solidFill>
                <a:latin typeface="KG True Colors"/>
                <a:cs typeface="Calibri" panose="020F0502020204030204"/>
              </a:rPr>
              <a:t>If classwork isn't completed,</a:t>
            </a:r>
          </a:p>
          <a:p>
            <a:pPr algn="ctr"/>
            <a:r>
              <a:rPr lang="en-US" sz="2800" dirty="0">
                <a:solidFill>
                  <a:schemeClr val="accent4"/>
                </a:solidFill>
                <a:latin typeface="KG True Colors"/>
                <a:cs typeface="Calibri" panose="020F0502020204030204"/>
              </a:rPr>
              <a:t> it may be assigned for homework. </a:t>
            </a:r>
            <a:endParaRPr lang="en-US" dirty="0">
              <a:solidFill>
                <a:schemeClr val="accent4"/>
              </a:solidFill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KG True Colors"/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8190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0615B-AD65-446A-BEAA-AAD2B800BED0}"/>
              </a:ext>
            </a:extLst>
          </p:cNvPr>
          <p:cNvSpPr txBox="1"/>
          <p:nvPr/>
        </p:nvSpPr>
        <p:spPr>
          <a:xfrm>
            <a:off x="1837113" y="594334"/>
            <a:ext cx="6696044" cy="707886"/>
          </a:xfrm>
          <a:custGeom>
            <a:avLst/>
            <a:gdLst>
              <a:gd name="connsiteX0" fmla="*/ 0 w 6696044"/>
              <a:gd name="connsiteY0" fmla="*/ 0 h 707886"/>
              <a:gd name="connsiteX1" fmla="*/ 6696044 w 6696044"/>
              <a:gd name="connsiteY1" fmla="*/ 0 h 707886"/>
              <a:gd name="connsiteX2" fmla="*/ 6696044 w 6696044"/>
              <a:gd name="connsiteY2" fmla="*/ 707886 h 707886"/>
              <a:gd name="connsiteX3" fmla="*/ 0 w 6696044"/>
              <a:gd name="connsiteY3" fmla="*/ 707886 h 707886"/>
              <a:gd name="connsiteX4" fmla="*/ 0 w 6696044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44" h="707886" fill="none" extrusionOk="0">
                <a:moveTo>
                  <a:pt x="0" y="0"/>
                </a:moveTo>
                <a:cubicBezTo>
                  <a:pt x="955381" y="-89"/>
                  <a:pt x="5189148" y="4183"/>
                  <a:pt x="6696044" y="0"/>
                </a:cubicBezTo>
                <a:cubicBezTo>
                  <a:pt x="6670747" y="164093"/>
                  <a:pt x="6701692" y="425496"/>
                  <a:pt x="6696044" y="707886"/>
                </a:cubicBezTo>
                <a:cubicBezTo>
                  <a:pt x="5624128" y="731862"/>
                  <a:pt x="2686318" y="1420875"/>
                  <a:pt x="0" y="707886"/>
                </a:cubicBezTo>
                <a:cubicBezTo>
                  <a:pt x="25743" y="537681"/>
                  <a:pt x="-3123" y="211552"/>
                  <a:pt x="0" y="0"/>
                </a:cubicBezTo>
                <a:close/>
              </a:path>
              <a:path w="6696044" h="707886" stroke="0" extrusionOk="0">
                <a:moveTo>
                  <a:pt x="0" y="0"/>
                </a:moveTo>
                <a:cubicBezTo>
                  <a:pt x="616037" y="-96838"/>
                  <a:pt x="4988257" y="154608"/>
                  <a:pt x="6696044" y="0"/>
                </a:cubicBezTo>
                <a:cubicBezTo>
                  <a:pt x="6743385" y="177045"/>
                  <a:pt x="6705350" y="405326"/>
                  <a:pt x="6696044" y="707886"/>
                </a:cubicBezTo>
                <a:cubicBezTo>
                  <a:pt x="5542611" y="912422"/>
                  <a:pt x="2814753" y="1571826"/>
                  <a:pt x="0" y="707886"/>
                </a:cubicBezTo>
                <a:cubicBezTo>
                  <a:pt x="-37504" y="502726"/>
                  <a:pt x="-34420" y="20467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96044"/>
                      <a:gd name="connsiteY0" fmla="*/ 0 h 707886"/>
                      <a:gd name="connsiteX1" fmla="*/ 6696044 w 6696044"/>
                      <a:gd name="connsiteY1" fmla="*/ 0 h 707886"/>
                      <a:gd name="connsiteX2" fmla="*/ 6696044 w 6696044"/>
                      <a:gd name="connsiteY2" fmla="*/ 707886 h 707886"/>
                      <a:gd name="connsiteX3" fmla="*/ 0 w 6696044"/>
                      <a:gd name="connsiteY3" fmla="*/ 707886 h 707886"/>
                      <a:gd name="connsiteX4" fmla="*/ 0 w 6696044"/>
                      <a:gd name="connsiteY4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96044" h="707886" extrusionOk="0">
                        <a:moveTo>
                          <a:pt x="0" y="0"/>
                        </a:moveTo>
                        <a:cubicBezTo>
                          <a:pt x="729433" y="-26893"/>
                          <a:pt x="5144559" y="95946"/>
                          <a:pt x="6696044" y="0"/>
                        </a:cubicBezTo>
                        <a:cubicBezTo>
                          <a:pt x="6711516" y="170336"/>
                          <a:pt x="6723737" y="404741"/>
                          <a:pt x="6696044" y="707886"/>
                        </a:cubicBezTo>
                        <a:cubicBezTo>
                          <a:pt x="5633731" y="823438"/>
                          <a:pt x="2894374" y="1131737"/>
                          <a:pt x="0" y="707886"/>
                        </a:cubicBezTo>
                        <a:cubicBezTo>
                          <a:pt x="-1841" y="522238"/>
                          <a:pt x="-37140" y="2033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KG True Colors"/>
              </a:rPr>
              <a:t>Grading EXPECTATIONS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D567E5-49D2-3343-BBE1-481797B4D2B0}"/>
              </a:ext>
            </a:extLst>
          </p:cNvPr>
          <p:cNvSpPr txBox="1"/>
          <p:nvPr/>
        </p:nvSpPr>
        <p:spPr>
          <a:xfrm>
            <a:off x="857172" y="1290326"/>
            <a:ext cx="8655826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3200" dirty="0">
              <a:solidFill>
                <a:schemeClr val="bg1"/>
              </a:solidFill>
              <a:latin typeface="Comic Sans MS"/>
            </a:endParaRPr>
          </a:p>
          <a:p>
            <a:r>
              <a:rPr lang="en-US" sz="2000" dirty="0">
                <a:solidFill>
                  <a:schemeClr val="bg1"/>
                </a:solidFill>
                <a:latin typeface="Comic Sans MS"/>
              </a:rPr>
              <a:t>* For every day you are absent, you will receive a day to make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/>
              </a:rPr>
              <a:t> up assignments. 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2000" u="sng" dirty="0">
                <a:solidFill>
                  <a:schemeClr val="bg1"/>
                </a:solidFill>
                <a:latin typeface="Comic Sans MS"/>
              </a:rPr>
              <a:t>Example</a:t>
            </a:r>
            <a:r>
              <a:rPr lang="en-US" sz="2000" dirty="0">
                <a:solidFill>
                  <a:schemeClr val="bg1"/>
                </a:solidFill>
                <a:latin typeface="Comic Sans MS"/>
              </a:rPr>
              <a:t>: absent 2 days, assignments will be due two days after the absence.</a:t>
            </a:r>
          </a:p>
          <a:p>
            <a:endParaRPr lang="en-US" sz="2000" dirty="0">
              <a:solidFill>
                <a:schemeClr val="bg1"/>
              </a:solidFill>
              <a:latin typeface="Comic Sans MS"/>
            </a:endParaRPr>
          </a:p>
          <a:p>
            <a:r>
              <a:rPr lang="en-US" sz="2000" dirty="0">
                <a:solidFill>
                  <a:schemeClr val="bg1"/>
                </a:solidFill>
                <a:latin typeface="Comic Sans MS"/>
              </a:rPr>
              <a:t>* Late work, excluding absences, will be marked with zeros until it is turned in.</a:t>
            </a:r>
          </a:p>
          <a:p>
            <a:r>
              <a:rPr lang="en-US" sz="2000" dirty="0">
                <a:solidFill>
                  <a:schemeClr val="bg2"/>
                </a:solidFill>
                <a:latin typeface="Comic Sans MS"/>
              </a:rPr>
              <a:t>10 % </a:t>
            </a:r>
            <a:r>
              <a:rPr lang="en-US" sz="2000" dirty="0">
                <a:solidFill>
                  <a:schemeClr val="bg1"/>
                </a:solidFill>
                <a:latin typeface="Comic Sans MS"/>
              </a:rPr>
              <a:t>will be deducted per day until the assignment is turned in. </a:t>
            </a:r>
            <a:endParaRPr lang="en-US" sz="3600" dirty="0">
              <a:solidFill>
                <a:schemeClr val="bg1"/>
              </a:solidFill>
              <a:latin typeface="Comic Sans MS"/>
            </a:endParaRPr>
          </a:p>
          <a:p>
            <a:endParaRPr lang="en-US" sz="3200" dirty="0">
              <a:solidFill>
                <a:schemeClr val="bg1"/>
              </a:solidFill>
              <a:latin typeface="Comic Sans MS"/>
            </a:endParaRPr>
          </a:p>
          <a:p>
            <a:endParaRPr lang="en-US" sz="3200" dirty="0">
              <a:solidFill>
                <a:schemeClr val="bg1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60135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0615B-AD65-446A-BEAA-AAD2B800BED0}"/>
              </a:ext>
            </a:extLst>
          </p:cNvPr>
          <p:cNvSpPr txBox="1"/>
          <p:nvPr/>
        </p:nvSpPr>
        <p:spPr>
          <a:xfrm>
            <a:off x="1679831" y="952507"/>
            <a:ext cx="6290997" cy="1107996"/>
          </a:xfrm>
          <a:custGeom>
            <a:avLst/>
            <a:gdLst>
              <a:gd name="connsiteX0" fmla="*/ 0 w 6290997"/>
              <a:gd name="connsiteY0" fmla="*/ 0 h 1107996"/>
              <a:gd name="connsiteX1" fmla="*/ 6290997 w 6290997"/>
              <a:gd name="connsiteY1" fmla="*/ 0 h 1107996"/>
              <a:gd name="connsiteX2" fmla="*/ 6290997 w 6290997"/>
              <a:gd name="connsiteY2" fmla="*/ 1107996 h 1107996"/>
              <a:gd name="connsiteX3" fmla="*/ 0 w 6290997"/>
              <a:gd name="connsiteY3" fmla="*/ 1107996 h 1107996"/>
              <a:gd name="connsiteX4" fmla="*/ 0 w 6290997"/>
              <a:gd name="connsiteY4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0997" h="1107996" extrusionOk="0">
                <a:moveTo>
                  <a:pt x="0" y="0"/>
                </a:moveTo>
                <a:cubicBezTo>
                  <a:pt x="841726" y="118645"/>
                  <a:pt x="4888003" y="116012"/>
                  <a:pt x="6290997" y="0"/>
                </a:cubicBezTo>
                <a:cubicBezTo>
                  <a:pt x="6268193" y="253517"/>
                  <a:pt x="6355417" y="631474"/>
                  <a:pt x="6290997" y="1107996"/>
                </a:cubicBezTo>
                <a:cubicBezTo>
                  <a:pt x="5321380" y="1242596"/>
                  <a:pt x="2808408" y="950800"/>
                  <a:pt x="0" y="1107996"/>
                </a:cubicBezTo>
                <a:cubicBezTo>
                  <a:pt x="19812" y="837052"/>
                  <a:pt x="-50753" y="305699"/>
                  <a:pt x="0" y="0"/>
                </a:cubicBezTo>
                <a:close/>
              </a:path>
            </a:pathLst>
          </a:custGeom>
          <a:noFill/>
          <a:ln w="444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KG True Colors" panose="02000506000000020003" pitchFamily="2" charset="77"/>
              </a:rPr>
              <a:t>Grading Scale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D567E5-49D2-3343-BBE1-481797B4D2B0}"/>
              </a:ext>
            </a:extLst>
          </p:cNvPr>
          <p:cNvSpPr txBox="1"/>
          <p:nvPr/>
        </p:nvSpPr>
        <p:spPr>
          <a:xfrm>
            <a:off x="2111829" y="2060503"/>
            <a:ext cx="6749143" cy="49552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/>
              </a:rPr>
              <a:t>A- 90-100    </a:t>
            </a:r>
            <a:r>
              <a:rPr lang="en-US" sz="2800" dirty="0">
                <a:solidFill>
                  <a:schemeClr val="bg1"/>
                </a:solidFill>
                <a:latin typeface="Comic Sans MS"/>
              </a:rPr>
              <a:t>Test grades count 45%</a:t>
            </a:r>
            <a:endParaRPr lang="en-US" sz="2800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3200" dirty="0">
                <a:solidFill>
                  <a:schemeClr val="bg1"/>
                </a:solidFill>
                <a:latin typeface="Comic Sans MS"/>
              </a:rPr>
              <a:t>B- 80-89      </a:t>
            </a:r>
            <a:r>
              <a:rPr lang="en-US" sz="2800" dirty="0">
                <a:solidFill>
                  <a:schemeClr val="bg1"/>
                </a:solidFill>
                <a:latin typeface="Comic Sans MS"/>
              </a:rPr>
              <a:t>Classwork count 40 %</a:t>
            </a:r>
          </a:p>
          <a:p>
            <a:r>
              <a:rPr lang="en-US" sz="3200" dirty="0">
                <a:solidFill>
                  <a:schemeClr val="bg1"/>
                </a:solidFill>
                <a:latin typeface="Comic Sans MS"/>
              </a:rPr>
              <a:t>C- 70-79       Homework –5 %</a:t>
            </a:r>
          </a:p>
          <a:p>
            <a:r>
              <a:rPr lang="en-US" sz="3200" dirty="0">
                <a:solidFill>
                  <a:schemeClr val="bg1"/>
                </a:solidFill>
                <a:latin typeface="Comic Sans MS"/>
              </a:rPr>
              <a:t>D- 60-69       Projects—5%</a:t>
            </a:r>
          </a:p>
          <a:p>
            <a:r>
              <a:rPr lang="en-US" sz="3200" dirty="0">
                <a:solidFill>
                  <a:schemeClr val="bg1"/>
                </a:solidFill>
                <a:latin typeface="Comic Sans MS"/>
              </a:rPr>
              <a:t>F- Below 60   Participation 5%</a:t>
            </a:r>
          </a:p>
          <a:p>
            <a:endParaRPr lang="en-US" sz="3200" dirty="0">
              <a:solidFill>
                <a:schemeClr val="bg1"/>
              </a:solidFill>
              <a:latin typeface="Comic Sans MS"/>
            </a:endParaRPr>
          </a:p>
          <a:p>
            <a:endParaRPr lang="en-US" sz="2800" dirty="0">
              <a:solidFill>
                <a:schemeClr val="bg1"/>
              </a:solidFill>
              <a:latin typeface="Comic Sans MS"/>
            </a:endParaRPr>
          </a:p>
          <a:p>
            <a:endParaRPr lang="en-US" sz="3200" dirty="0">
              <a:solidFill>
                <a:schemeClr val="bg1"/>
              </a:solidFill>
              <a:latin typeface="Comic Sans MS"/>
            </a:endParaRPr>
          </a:p>
          <a:p>
            <a:endParaRPr lang="en-US" sz="3200" dirty="0">
              <a:solidFill>
                <a:schemeClr val="bg1"/>
              </a:solidFill>
              <a:latin typeface="Comic Sans MS"/>
            </a:endParaRPr>
          </a:p>
          <a:p>
            <a:endParaRPr lang="en-US" sz="3200" dirty="0">
              <a:solidFill>
                <a:schemeClr val="bg1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66916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4D6CB4-C2A6-843B-B6CF-407E8E3EF4EA}"/>
              </a:ext>
            </a:extLst>
          </p:cNvPr>
          <p:cNvSpPr txBox="1"/>
          <p:nvPr/>
        </p:nvSpPr>
        <p:spPr>
          <a:xfrm>
            <a:off x="2271487" y="2210431"/>
            <a:ext cx="5297552" cy="366254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Arial"/>
                <a:cs typeface="Arial"/>
              </a:rPr>
              <a:t> Schedule </a:t>
            </a:r>
          </a:p>
          <a:p>
            <a:pPr algn="ctr"/>
            <a:r>
              <a:rPr lang="en-US" sz="2800" dirty="0">
                <a:latin typeface="Arial"/>
                <a:cs typeface="Arial"/>
              </a:rPr>
              <a:t>8:15-8:25 HR</a:t>
            </a:r>
          </a:p>
          <a:p>
            <a:pPr algn="ctr"/>
            <a:r>
              <a:rPr lang="en-US" sz="2800" dirty="0">
                <a:latin typeface="Arial"/>
                <a:cs typeface="Arial"/>
              </a:rPr>
              <a:t> 8:30-9:20 ENCORE </a:t>
            </a:r>
          </a:p>
          <a:p>
            <a:pPr algn="ctr"/>
            <a:r>
              <a:rPr lang="en-US" sz="2800" dirty="0">
                <a:latin typeface="Arial"/>
                <a:cs typeface="Arial"/>
              </a:rPr>
              <a:t>9:20-10:50 Block 1 </a:t>
            </a:r>
            <a:endParaRPr lang="en-US" sz="28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800" dirty="0">
                <a:latin typeface="Arial"/>
                <a:cs typeface="Arial"/>
              </a:rPr>
              <a:t>10:50-12:30 Block 2</a:t>
            </a:r>
            <a:endParaRPr lang="en-US" sz="2800" dirty="0">
              <a:latin typeface="Calibri" panose="020F0502020204030204"/>
              <a:ea typeface="Calibri"/>
              <a:cs typeface="Calibri"/>
            </a:endParaRPr>
          </a:p>
          <a:p>
            <a:pPr algn="ctr"/>
            <a:r>
              <a:rPr lang="en-US" sz="2800" dirty="0">
                <a:latin typeface="Arial"/>
                <a:cs typeface="Arial"/>
              </a:rPr>
              <a:t>12:30-1:00 LUNCH </a:t>
            </a:r>
            <a:endParaRPr lang="en-US" sz="2800" dirty="0">
              <a:latin typeface="Calibri" panose="020F0502020204030204"/>
              <a:ea typeface="Calibri"/>
              <a:cs typeface="Calibri"/>
            </a:endParaRPr>
          </a:p>
          <a:p>
            <a:pPr algn="ctr"/>
            <a:r>
              <a:rPr lang="en-US" sz="2800" dirty="0">
                <a:latin typeface="Arial"/>
                <a:cs typeface="Arial"/>
              </a:rPr>
              <a:t>1:00-2:30 Block 3 </a:t>
            </a:r>
            <a:endParaRPr lang="en-US" sz="2800" dirty="0">
              <a:latin typeface="Calibri" panose="020F0502020204030204"/>
              <a:ea typeface="Calibri"/>
              <a:cs typeface="Calibri"/>
            </a:endParaRPr>
          </a:p>
          <a:p>
            <a:pPr algn="ctr"/>
            <a:r>
              <a:rPr lang="en-US" sz="2800" dirty="0">
                <a:latin typeface="Arial"/>
                <a:cs typeface="Arial"/>
              </a:rPr>
              <a:t> 2:30--3:10-BOOST </a:t>
            </a:r>
            <a:endParaRPr lang="en-US" sz="28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470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0615B-AD65-446A-BEAA-AAD2B800BED0}"/>
              </a:ext>
            </a:extLst>
          </p:cNvPr>
          <p:cNvSpPr txBox="1"/>
          <p:nvPr/>
        </p:nvSpPr>
        <p:spPr>
          <a:xfrm>
            <a:off x="1845128" y="1148450"/>
            <a:ext cx="6139543" cy="830997"/>
          </a:xfrm>
          <a:custGeom>
            <a:avLst/>
            <a:gdLst>
              <a:gd name="connsiteX0" fmla="*/ 0 w 6139543"/>
              <a:gd name="connsiteY0" fmla="*/ 0 h 830997"/>
              <a:gd name="connsiteX1" fmla="*/ 6139543 w 6139543"/>
              <a:gd name="connsiteY1" fmla="*/ 0 h 830997"/>
              <a:gd name="connsiteX2" fmla="*/ 6139543 w 6139543"/>
              <a:gd name="connsiteY2" fmla="*/ 830997 h 830997"/>
              <a:gd name="connsiteX3" fmla="*/ 0 w 6139543"/>
              <a:gd name="connsiteY3" fmla="*/ 830997 h 830997"/>
              <a:gd name="connsiteX4" fmla="*/ 0 w 6139543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543" h="830997" extrusionOk="0">
                <a:moveTo>
                  <a:pt x="0" y="0"/>
                </a:moveTo>
                <a:cubicBezTo>
                  <a:pt x="2574393" y="118645"/>
                  <a:pt x="3536402" y="116012"/>
                  <a:pt x="6139543" y="0"/>
                </a:cubicBezTo>
                <a:cubicBezTo>
                  <a:pt x="6141669" y="113011"/>
                  <a:pt x="6179033" y="601367"/>
                  <a:pt x="6139543" y="830997"/>
                </a:cubicBezTo>
                <a:cubicBezTo>
                  <a:pt x="3352310" y="965597"/>
                  <a:pt x="2050103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noFill/>
          <a:ln w="444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KG True Colors" panose="02000506000000020003" pitchFamily="2" charset="77"/>
              </a:rPr>
              <a:t>“Wednesday Folders”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D567E5-49D2-3343-BBE1-481797B4D2B0}"/>
              </a:ext>
            </a:extLst>
          </p:cNvPr>
          <p:cNvSpPr txBox="1"/>
          <p:nvPr/>
        </p:nvSpPr>
        <p:spPr>
          <a:xfrm>
            <a:off x="1081835" y="1963969"/>
            <a:ext cx="8297889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/>
              </a:rPr>
              <a:t>Wednesday folders will go home weekly. You may also log in to PowerSchool often to check your child’s grades.</a:t>
            </a:r>
          </a:p>
          <a:p>
            <a:endParaRPr lang="en-US" sz="3600" dirty="0">
              <a:solidFill>
                <a:schemeClr val="bg1"/>
              </a:solidFill>
              <a:latin typeface="Comic Sans MS"/>
            </a:endParaRPr>
          </a:p>
          <a:p>
            <a:endParaRPr lang="en-US" sz="3600" dirty="0">
              <a:solidFill>
                <a:schemeClr val="bg1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0121803"/>
      </p:ext>
    </p:extLst>
  </p:cSld>
  <p:clrMapOvr>
    <a:masterClrMapping/>
  </p:clrMapOvr>
</p:sld>
</file>

<file path=ppt/theme/theme1.xml><?xml version="1.0" encoding="utf-8"?>
<a:theme xmlns:a="http://schemas.openxmlformats.org/drawingml/2006/main" name="Jacqueline 3 Sideway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cqueline 3 Sideways" id="{D3439E8C-66EE-4749-9F65-BFF7D9BFE953}" vid="{918FDF09-31B1-4554-B69D-493AEC4076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01BD2335A78043BD606498AB65C23C" ma:contentTypeVersion="7" ma:contentTypeDescription="Create a new document." ma:contentTypeScope="" ma:versionID="6612986bcf26cf506f5b1c404737ccbc">
  <xsd:schema xmlns:xsd="http://www.w3.org/2001/XMLSchema" xmlns:xs="http://www.w3.org/2001/XMLSchema" xmlns:p="http://schemas.microsoft.com/office/2006/metadata/properties" xmlns:ns3="2411c033-045c-450b-a965-90bb475bcb9e" xmlns:ns4="db0f3c1c-6cf0-4eca-9e73-0d861f6863b9" targetNamespace="http://schemas.microsoft.com/office/2006/metadata/properties" ma:root="true" ma:fieldsID="ed1a8b8a51eafbca37fdd7928b7f556f" ns3:_="" ns4:_="">
    <xsd:import namespace="2411c033-045c-450b-a965-90bb475bcb9e"/>
    <xsd:import namespace="db0f3c1c-6cf0-4eca-9e73-0d861f6863b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1c033-045c-450b-a965-90bb475bcb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0f3c1c-6cf0-4eca-9e73-0d861f6863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8E0CDA0-90D1-4C92-8501-2FCE32CCC4E5}">
  <ds:schemaRefs>
    <ds:schemaRef ds:uri="2411c033-045c-450b-a965-90bb475bcb9e"/>
    <ds:schemaRef ds:uri="db0f3c1c-6cf0-4eca-9e73-0d861f6863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569386B-CCE6-4062-9DC5-30F8DCFE1A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CDB2A6-1868-4F26-83FC-747941F573D5}">
  <ds:schemaRefs>
    <ds:schemaRef ds:uri="2411c033-045c-450b-a965-90bb475bcb9e"/>
    <ds:schemaRef ds:uri="db0f3c1c-6cf0-4eca-9e73-0d861f6863b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Jacqueline 3 Sideways</Template>
  <TotalTime>8</TotalTime>
  <Words>1017</Words>
  <Application>Microsoft Office PowerPoint</Application>
  <PresentationFormat>Custom</PresentationFormat>
  <Paragraphs>136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Comic Sans MS</vt:lpstr>
      <vt:lpstr>KG True Colors</vt:lpstr>
      <vt:lpstr>Snap ITC</vt:lpstr>
      <vt:lpstr>Jacqueline 3 Sideways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Ortiz</dc:creator>
  <cp:lastModifiedBy>GREGORY T DILLENDER</cp:lastModifiedBy>
  <cp:revision>412</cp:revision>
  <dcterms:created xsi:type="dcterms:W3CDTF">2020-07-22T21:10:52Z</dcterms:created>
  <dcterms:modified xsi:type="dcterms:W3CDTF">2025-08-14T11:25:55Z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0x010100D401BD2335A78043BD606498AB65C23C</vt:lpwstr>
  </property>
</Properties>
</file>